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84" y="48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DE3FACC-991C-4C0C-BE25-CE465E099C88}" type="datetimeFigureOut">
              <a:rPr lang="ru-RU" smtClean="0"/>
              <a:pPr/>
              <a:t>04.10.2021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DC1E6B6-133F-46A3-99FD-E069804CB7DA}"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DE3FACC-991C-4C0C-BE25-CE465E099C88}" type="datetimeFigureOut">
              <a:rPr lang="ru-RU" smtClean="0"/>
              <a:pPr/>
              <a:t>04.10.2021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DC1E6B6-133F-46A3-99FD-E069804CB7DA}"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DE3FACC-991C-4C0C-BE25-CE465E099C88}" type="datetimeFigureOut">
              <a:rPr lang="ru-RU" smtClean="0"/>
              <a:pPr/>
              <a:t>04.10.2021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DC1E6B6-133F-46A3-99FD-E069804CB7DA}"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DE3FACC-991C-4C0C-BE25-CE465E099C88}" type="datetimeFigureOut">
              <a:rPr lang="ru-RU" smtClean="0"/>
              <a:pPr/>
              <a:t>04.10.2021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DC1E6B6-133F-46A3-99FD-E069804CB7DA}"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ADE3FACC-991C-4C0C-BE25-CE465E099C88}" type="datetimeFigureOut">
              <a:rPr lang="ru-RU" smtClean="0"/>
              <a:pPr/>
              <a:t>04.10.2021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DC1E6B6-133F-46A3-99FD-E069804CB7DA}"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ADE3FACC-991C-4C0C-BE25-CE465E099C88}" type="datetimeFigureOut">
              <a:rPr lang="ru-RU" smtClean="0"/>
              <a:pPr/>
              <a:t>04.10.2021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DC1E6B6-133F-46A3-99FD-E069804CB7DA}"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ADE3FACC-991C-4C0C-BE25-CE465E099C88}" type="datetimeFigureOut">
              <a:rPr lang="ru-RU" smtClean="0"/>
              <a:pPr/>
              <a:t>04.10.2021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DC1E6B6-133F-46A3-99FD-E069804CB7DA}"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ADE3FACC-991C-4C0C-BE25-CE465E099C88}" type="datetimeFigureOut">
              <a:rPr lang="ru-RU" smtClean="0"/>
              <a:pPr/>
              <a:t>04.10.2021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DC1E6B6-133F-46A3-99FD-E069804CB7DA}"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DE3FACC-991C-4C0C-BE25-CE465E099C88}" type="datetimeFigureOut">
              <a:rPr lang="ru-RU" smtClean="0"/>
              <a:pPr/>
              <a:t>04.10.2021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DC1E6B6-133F-46A3-99FD-E069804CB7DA}"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DE3FACC-991C-4C0C-BE25-CE465E099C88}" type="datetimeFigureOut">
              <a:rPr lang="ru-RU" smtClean="0"/>
              <a:pPr/>
              <a:t>04.10.2021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DC1E6B6-133F-46A3-99FD-E069804CB7DA}"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DE3FACC-991C-4C0C-BE25-CE465E099C88}" type="datetimeFigureOut">
              <a:rPr lang="ru-RU" smtClean="0"/>
              <a:pPr/>
              <a:t>04.10.2021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DC1E6B6-133F-46A3-99FD-E069804CB7DA}"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E3FACC-991C-4C0C-BE25-CE465E099C88}" type="datetimeFigureOut">
              <a:rPr lang="ru-RU" smtClean="0"/>
              <a:pPr/>
              <a:t>04.10.2021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C1E6B6-133F-46A3-99FD-E069804CB7DA}"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no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ru-RU" dirty="0"/>
          </a:p>
        </p:txBody>
      </p:sp>
      <p:sp>
        <p:nvSpPr>
          <p:cNvPr id="5" name="Прямоугольник 4"/>
          <p:cNvSpPr/>
          <p:nvPr/>
        </p:nvSpPr>
        <p:spPr>
          <a:xfrm>
            <a:off x="179512" y="188640"/>
            <a:ext cx="1296144" cy="576064"/>
          </a:xfrm>
          <a:prstGeom prst="rect">
            <a:avLst/>
          </a:prstGeom>
          <a:solidFill>
            <a:schemeClr val="accent5">
              <a:lumMod val="40000"/>
              <a:lumOff val="6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ru-RU" sz="2000" b="1" dirty="0" smtClean="0">
                <a:solidFill>
                  <a:schemeClr val="tx1"/>
                </a:solidFill>
              </a:rPr>
              <a:t>Лекция №01-КК</a:t>
            </a:r>
            <a:endParaRPr lang="ru-RU" sz="2000" b="1" dirty="0">
              <a:solidFill>
                <a:schemeClr val="tx1"/>
              </a:solidFill>
            </a:endParaRPr>
          </a:p>
        </p:txBody>
      </p:sp>
      <p:sp>
        <p:nvSpPr>
          <p:cNvPr id="6" name="Прямоугольник 5"/>
          <p:cNvSpPr/>
          <p:nvPr/>
        </p:nvSpPr>
        <p:spPr>
          <a:xfrm>
            <a:off x="1071538" y="2060848"/>
            <a:ext cx="7358114" cy="864096"/>
          </a:xfrm>
          <a:prstGeom prst="rect">
            <a:avLst/>
          </a:prstGeom>
          <a:solidFill>
            <a:schemeClr val="accent5">
              <a:lumMod val="40000"/>
              <a:lumOff val="6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ru-RU" sz="2800" b="1" dirty="0" smtClean="0">
                <a:solidFill>
                  <a:schemeClr val="tx1"/>
                </a:solidFill>
              </a:rPr>
              <a:t>КК – Лекция №1 –   ОБЩИЕ ПОЛОЖЕНИЯ ПРИ КАМЕННОЙ КЛАДКЕ </a:t>
            </a:r>
          </a:p>
        </p:txBody>
      </p:sp>
      <p:sp>
        <p:nvSpPr>
          <p:cNvPr id="7" name="Firewall"/>
          <p:cNvSpPr>
            <a:spLocks noEditPoints="1" noChangeArrowheads="1"/>
          </p:cNvSpPr>
          <p:nvPr/>
        </p:nvSpPr>
        <p:spPr bwMode="auto">
          <a:xfrm>
            <a:off x="2428860" y="4214818"/>
            <a:ext cx="4343400" cy="1828800"/>
          </a:xfrm>
          <a:custGeom>
            <a:avLst/>
            <a:gdLst>
              <a:gd name="T0" fmla="*/ 0 w 21600"/>
              <a:gd name="T1" fmla="*/ 0 h 21600"/>
              <a:gd name="T2" fmla="*/ 10800 w 21600"/>
              <a:gd name="T3" fmla="*/ 0 h 21600"/>
              <a:gd name="T4" fmla="*/ 21600 w 21600"/>
              <a:gd name="T5" fmla="*/ 0 h 21600"/>
              <a:gd name="T6" fmla="*/ 21060 w 21600"/>
              <a:gd name="T7" fmla="*/ 10800 h 21600"/>
              <a:gd name="T8" fmla="*/ 21060 w 21600"/>
              <a:gd name="T9" fmla="*/ 21600 h 21600"/>
              <a:gd name="T10" fmla="*/ 10800 w 21600"/>
              <a:gd name="T11" fmla="*/ 21600 h 21600"/>
              <a:gd name="T12" fmla="*/ 540 w 21600"/>
              <a:gd name="T13" fmla="*/ 21600 h 21600"/>
              <a:gd name="T14" fmla="*/ 540 w 21600"/>
              <a:gd name="T15" fmla="*/ 10800 h 21600"/>
              <a:gd name="T16" fmla="*/ 761 w 21600"/>
              <a:gd name="T17" fmla="*/ 22454 h 21600"/>
              <a:gd name="T18" fmla="*/ 21069 w 21600"/>
              <a:gd name="T19" fmla="*/ 32282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extrusionOk="0">
                <a:moveTo>
                  <a:pt x="540" y="4628"/>
                </a:moveTo>
                <a:lnTo>
                  <a:pt x="0" y="4628"/>
                </a:lnTo>
                <a:lnTo>
                  <a:pt x="0" y="0"/>
                </a:lnTo>
                <a:lnTo>
                  <a:pt x="21600" y="0"/>
                </a:lnTo>
                <a:lnTo>
                  <a:pt x="21600" y="4628"/>
                </a:lnTo>
                <a:lnTo>
                  <a:pt x="21060" y="4628"/>
                </a:lnTo>
                <a:lnTo>
                  <a:pt x="21060" y="21600"/>
                </a:lnTo>
                <a:lnTo>
                  <a:pt x="540" y="21600"/>
                </a:lnTo>
                <a:lnTo>
                  <a:pt x="540" y="4628"/>
                </a:lnTo>
                <a:close/>
              </a:path>
              <a:path w="21600" h="21600" extrusionOk="0">
                <a:moveTo>
                  <a:pt x="540" y="4628"/>
                </a:moveTo>
                <a:lnTo>
                  <a:pt x="540" y="6171"/>
                </a:lnTo>
                <a:lnTo>
                  <a:pt x="2700" y="6171"/>
                </a:lnTo>
                <a:lnTo>
                  <a:pt x="2700" y="4628"/>
                </a:lnTo>
                <a:lnTo>
                  <a:pt x="540" y="4628"/>
                </a:lnTo>
                <a:close/>
              </a:path>
              <a:path w="21600" h="21600" extrusionOk="0">
                <a:moveTo>
                  <a:pt x="2700" y="4628"/>
                </a:moveTo>
                <a:lnTo>
                  <a:pt x="2700" y="6171"/>
                </a:lnTo>
                <a:lnTo>
                  <a:pt x="4860" y="6171"/>
                </a:lnTo>
                <a:lnTo>
                  <a:pt x="4860" y="4628"/>
                </a:lnTo>
                <a:lnTo>
                  <a:pt x="2700" y="4628"/>
                </a:lnTo>
                <a:close/>
              </a:path>
              <a:path w="21600" h="21600" extrusionOk="0">
                <a:moveTo>
                  <a:pt x="4860" y="4628"/>
                </a:moveTo>
                <a:lnTo>
                  <a:pt x="4860" y="6171"/>
                </a:lnTo>
                <a:lnTo>
                  <a:pt x="7020" y="6171"/>
                </a:lnTo>
                <a:lnTo>
                  <a:pt x="7020" y="4628"/>
                </a:lnTo>
                <a:lnTo>
                  <a:pt x="4860" y="4628"/>
                </a:lnTo>
                <a:close/>
              </a:path>
              <a:path w="21600" h="21600" extrusionOk="0">
                <a:moveTo>
                  <a:pt x="7020" y="4628"/>
                </a:moveTo>
                <a:lnTo>
                  <a:pt x="7020" y="6171"/>
                </a:lnTo>
                <a:lnTo>
                  <a:pt x="9180" y="6171"/>
                </a:lnTo>
                <a:lnTo>
                  <a:pt x="9180" y="4628"/>
                </a:lnTo>
                <a:lnTo>
                  <a:pt x="7020" y="4628"/>
                </a:lnTo>
                <a:close/>
              </a:path>
              <a:path w="21600" h="21600" extrusionOk="0">
                <a:moveTo>
                  <a:pt x="9180" y="4628"/>
                </a:moveTo>
                <a:lnTo>
                  <a:pt x="9180" y="6171"/>
                </a:lnTo>
                <a:lnTo>
                  <a:pt x="11340" y="6171"/>
                </a:lnTo>
                <a:lnTo>
                  <a:pt x="11340" y="4628"/>
                </a:lnTo>
                <a:lnTo>
                  <a:pt x="9180" y="4628"/>
                </a:lnTo>
                <a:close/>
              </a:path>
              <a:path w="21600" h="21600" extrusionOk="0">
                <a:moveTo>
                  <a:pt x="11340" y="4628"/>
                </a:moveTo>
                <a:lnTo>
                  <a:pt x="11340" y="6171"/>
                </a:lnTo>
                <a:lnTo>
                  <a:pt x="13500" y="6171"/>
                </a:lnTo>
                <a:lnTo>
                  <a:pt x="13500" y="4628"/>
                </a:lnTo>
                <a:lnTo>
                  <a:pt x="11340" y="4628"/>
                </a:lnTo>
                <a:close/>
              </a:path>
              <a:path w="21600" h="21600" extrusionOk="0">
                <a:moveTo>
                  <a:pt x="13500" y="4628"/>
                </a:moveTo>
                <a:lnTo>
                  <a:pt x="13500" y="6171"/>
                </a:lnTo>
                <a:lnTo>
                  <a:pt x="15660" y="6171"/>
                </a:lnTo>
                <a:lnTo>
                  <a:pt x="15660" y="4628"/>
                </a:lnTo>
                <a:lnTo>
                  <a:pt x="13500" y="4628"/>
                </a:lnTo>
                <a:close/>
              </a:path>
              <a:path w="21600" h="21600" extrusionOk="0">
                <a:moveTo>
                  <a:pt x="15660" y="4628"/>
                </a:moveTo>
                <a:lnTo>
                  <a:pt x="15660" y="6171"/>
                </a:lnTo>
                <a:lnTo>
                  <a:pt x="17820" y="6171"/>
                </a:lnTo>
                <a:lnTo>
                  <a:pt x="17820" y="4628"/>
                </a:lnTo>
                <a:lnTo>
                  <a:pt x="15660" y="4628"/>
                </a:lnTo>
                <a:close/>
              </a:path>
              <a:path w="21600" h="21600" extrusionOk="0">
                <a:moveTo>
                  <a:pt x="17820" y="4628"/>
                </a:moveTo>
                <a:lnTo>
                  <a:pt x="17820" y="6171"/>
                </a:lnTo>
                <a:lnTo>
                  <a:pt x="19980" y="6171"/>
                </a:lnTo>
                <a:lnTo>
                  <a:pt x="19980" y="4628"/>
                </a:lnTo>
                <a:lnTo>
                  <a:pt x="17820" y="4628"/>
                </a:lnTo>
                <a:close/>
              </a:path>
              <a:path w="21600" h="21600" extrusionOk="0">
                <a:moveTo>
                  <a:pt x="1620" y="6171"/>
                </a:moveTo>
                <a:lnTo>
                  <a:pt x="1620" y="7714"/>
                </a:lnTo>
                <a:lnTo>
                  <a:pt x="3779" y="7714"/>
                </a:lnTo>
                <a:lnTo>
                  <a:pt x="3779" y="6171"/>
                </a:lnTo>
                <a:lnTo>
                  <a:pt x="1620" y="6171"/>
                </a:lnTo>
                <a:close/>
              </a:path>
              <a:path w="21600" h="21600" extrusionOk="0">
                <a:moveTo>
                  <a:pt x="3779" y="6171"/>
                </a:moveTo>
                <a:lnTo>
                  <a:pt x="3779" y="7714"/>
                </a:lnTo>
                <a:lnTo>
                  <a:pt x="5940" y="7714"/>
                </a:lnTo>
                <a:lnTo>
                  <a:pt x="5940" y="6171"/>
                </a:lnTo>
                <a:lnTo>
                  <a:pt x="3779" y="6171"/>
                </a:lnTo>
                <a:close/>
              </a:path>
              <a:path w="21600" h="21600" extrusionOk="0">
                <a:moveTo>
                  <a:pt x="5940" y="6171"/>
                </a:moveTo>
                <a:lnTo>
                  <a:pt x="5940" y="7714"/>
                </a:lnTo>
                <a:lnTo>
                  <a:pt x="8100" y="7714"/>
                </a:lnTo>
                <a:lnTo>
                  <a:pt x="8100" y="6171"/>
                </a:lnTo>
                <a:lnTo>
                  <a:pt x="5940" y="6171"/>
                </a:lnTo>
                <a:close/>
              </a:path>
              <a:path w="21600" h="21600" extrusionOk="0">
                <a:moveTo>
                  <a:pt x="8100" y="6171"/>
                </a:moveTo>
                <a:lnTo>
                  <a:pt x="8100" y="7714"/>
                </a:lnTo>
                <a:lnTo>
                  <a:pt x="10260" y="7714"/>
                </a:lnTo>
                <a:lnTo>
                  <a:pt x="10260" y="6171"/>
                </a:lnTo>
                <a:lnTo>
                  <a:pt x="8100" y="6171"/>
                </a:lnTo>
                <a:close/>
              </a:path>
              <a:path w="21600" h="21600" extrusionOk="0">
                <a:moveTo>
                  <a:pt x="10260" y="6171"/>
                </a:moveTo>
                <a:lnTo>
                  <a:pt x="10260" y="7714"/>
                </a:lnTo>
                <a:lnTo>
                  <a:pt x="12419" y="7714"/>
                </a:lnTo>
                <a:lnTo>
                  <a:pt x="12419" y="6171"/>
                </a:lnTo>
                <a:lnTo>
                  <a:pt x="10260" y="6171"/>
                </a:lnTo>
                <a:close/>
              </a:path>
              <a:path w="21600" h="21600" extrusionOk="0">
                <a:moveTo>
                  <a:pt x="12419" y="6171"/>
                </a:moveTo>
                <a:lnTo>
                  <a:pt x="12419" y="7714"/>
                </a:lnTo>
                <a:lnTo>
                  <a:pt x="14580" y="7714"/>
                </a:lnTo>
                <a:lnTo>
                  <a:pt x="14580" y="6171"/>
                </a:lnTo>
                <a:lnTo>
                  <a:pt x="12419" y="6171"/>
                </a:lnTo>
                <a:close/>
              </a:path>
              <a:path w="21600" h="21600" extrusionOk="0">
                <a:moveTo>
                  <a:pt x="14580" y="6171"/>
                </a:moveTo>
                <a:lnTo>
                  <a:pt x="14580" y="7714"/>
                </a:lnTo>
                <a:lnTo>
                  <a:pt x="16740" y="7714"/>
                </a:lnTo>
                <a:lnTo>
                  <a:pt x="16740" y="6171"/>
                </a:lnTo>
                <a:lnTo>
                  <a:pt x="14580" y="6171"/>
                </a:lnTo>
                <a:close/>
              </a:path>
              <a:path w="21600" h="21600" extrusionOk="0">
                <a:moveTo>
                  <a:pt x="16740" y="6171"/>
                </a:moveTo>
                <a:lnTo>
                  <a:pt x="16740" y="7714"/>
                </a:lnTo>
                <a:lnTo>
                  <a:pt x="18900" y="7714"/>
                </a:lnTo>
                <a:lnTo>
                  <a:pt x="18900" y="6171"/>
                </a:lnTo>
                <a:lnTo>
                  <a:pt x="16740" y="6171"/>
                </a:lnTo>
                <a:close/>
              </a:path>
              <a:path w="21600" h="21600" extrusionOk="0">
                <a:moveTo>
                  <a:pt x="18900" y="6171"/>
                </a:moveTo>
                <a:lnTo>
                  <a:pt x="18900" y="7714"/>
                </a:lnTo>
                <a:lnTo>
                  <a:pt x="21060" y="7714"/>
                </a:lnTo>
                <a:lnTo>
                  <a:pt x="21060" y="6171"/>
                </a:lnTo>
                <a:lnTo>
                  <a:pt x="18900" y="6171"/>
                </a:lnTo>
                <a:close/>
              </a:path>
              <a:path w="21600" h="21600" extrusionOk="0">
                <a:moveTo>
                  <a:pt x="540" y="7714"/>
                </a:moveTo>
                <a:lnTo>
                  <a:pt x="540" y="9257"/>
                </a:lnTo>
                <a:lnTo>
                  <a:pt x="2700" y="9257"/>
                </a:lnTo>
                <a:lnTo>
                  <a:pt x="2700" y="7714"/>
                </a:lnTo>
                <a:lnTo>
                  <a:pt x="540" y="7714"/>
                </a:lnTo>
                <a:close/>
              </a:path>
              <a:path w="21600" h="21600" extrusionOk="0">
                <a:moveTo>
                  <a:pt x="2700" y="7714"/>
                </a:moveTo>
                <a:lnTo>
                  <a:pt x="2700" y="9257"/>
                </a:lnTo>
                <a:lnTo>
                  <a:pt x="4860" y="9257"/>
                </a:lnTo>
                <a:lnTo>
                  <a:pt x="4860" y="7714"/>
                </a:lnTo>
                <a:lnTo>
                  <a:pt x="2700" y="7714"/>
                </a:lnTo>
                <a:close/>
              </a:path>
              <a:path w="21600" h="21600" extrusionOk="0">
                <a:moveTo>
                  <a:pt x="4860" y="7714"/>
                </a:moveTo>
                <a:lnTo>
                  <a:pt x="4860" y="9257"/>
                </a:lnTo>
                <a:lnTo>
                  <a:pt x="7020" y="9257"/>
                </a:lnTo>
                <a:lnTo>
                  <a:pt x="7020" y="7714"/>
                </a:lnTo>
                <a:lnTo>
                  <a:pt x="4860" y="7714"/>
                </a:lnTo>
                <a:close/>
              </a:path>
              <a:path w="21600" h="21600" extrusionOk="0">
                <a:moveTo>
                  <a:pt x="7020" y="7714"/>
                </a:moveTo>
                <a:lnTo>
                  <a:pt x="7020" y="9257"/>
                </a:lnTo>
                <a:lnTo>
                  <a:pt x="9180" y="9257"/>
                </a:lnTo>
                <a:lnTo>
                  <a:pt x="9180" y="7714"/>
                </a:lnTo>
                <a:lnTo>
                  <a:pt x="7020" y="7714"/>
                </a:lnTo>
                <a:close/>
              </a:path>
              <a:path w="21600" h="21600" extrusionOk="0">
                <a:moveTo>
                  <a:pt x="9180" y="7714"/>
                </a:moveTo>
                <a:lnTo>
                  <a:pt x="9180" y="9257"/>
                </a:lnTo>
                <a:lnTo>
                  <a:pt x="11340" y="9257"/>
                </a:lnTo>
                <a:lnTo>
                  <a:pt x="11340" y="7714"/>
                </a:lnTo>
                <a:lnTo>
                  <a:pt x="9180" y="7714"/>
                </a:lnTo>
                <a:close/>
              </a:path>
              <a:path w="21600" h="21600" extrusionOk="0">
                <a:moveTo>
                  <a:pt x="11340" y="7714"/>
                </a:moveTo>
                <a:lnTo>
                  <a:pt x="11340" y="9257"/>
                </a:lnTo>
                <a:lnTo>
                  <a:pt x="13500" y="9257"/>
                </a:lnTo>
                <a:lnTo>
                  <a:pt x="13500" y="7714"/>
                </a:lnTo>
                <a:lnTo>
                  <a:pt x="11340" y="7714"/>
                </a:lnTo>
                <a:close/>
              </a:path>
              <a:path w="21600" h="21600" extrusionOk="0">
                <a:moveTo>
                  <a:pt x="13500" y="7714"/>
                </a:moveTo>
                <a:lnTo>
                  <a:pt x="13500" y="9257"/>
                </a:lnTo>
                <a:lnTo>
                  <a:pt x="15660" y="9257"/>
                </a:lnTo>
                <a:lnTo>
                  <a:pt x="15660" y="7714"/>
                </a:lnTo>
                <a:lnTo>
                  <a:pt x="13500" y="7714"/>
                </a:lnTo>
                <a:close/>
              </a:path>
              <a:path w="21600" h="21600" extrusionOk="0">
                <a:moveTo>
                  <a:pt x="15660" y="7714"/>
                </a:moveTo>
                <a:lnTo>
                  <a:pt x="15660" y="9257"/>
                </a:lnTo>
                <a:lnTo>
                  <a:pt x="17820" y="9257"/>
                </a:lnTo>
                <a:lnTo>
                  <a:pt x="17820" y="7714"/>
                </a:lnTo>
                <a:lnTo>
                  <a:pt x="15660" y="7714"/>
                </a:lnTo>
                <a:close/>
              </a:path>
              <a:path w="21600" h="21600" extrusionOk="0">
                <a:moveTo>
                  <a:pt x="17820" y="7714"/>
                </a:moveTo>
                <a:lnTo>
                  <a:pt x="17820" y="9257"/>
                </a:lnTo>
                <a:lnTo>
                  <a:pt x="19980" y="9257"/>
                </a:lnTo>
                <a:lnTo>
                  <a:pt x="19980" y="7714"/>
                </a:lnTo>
                <a:lnTo>
                  <a:pt x="17820" y="7714"/>
                </a:lnTo>
                <a:close/>
              </a:path>
              <a:path w="21600" h="21600" extrusionOk="0">
                <a:moveTo>
                  <a:pt x="1620" y="9257"/>
                </a:moveTo>
                <a:lnTo>
                  <a:pt x="1620" y="10800"/>
                </a:lnTo>
                <a:lnTo>
                  <a:pt x="3779" y="10800"/>
                </a:lnTo>
                <a:lnTo>
                  <a:pt x="3779" y="9257"/>
                </a:lnTo>
                <a:lnTo>
                  <a:pt x="1620" y="9257"/>
                </a:lnTo>
                <a:close/>
              </a:path>
              <a:path w="21600" h="21600" extrusionOk="0">
                <a:moveTo>
                  <a:pt x="3779" y="9257"/>
                </a:moveTo>
                <a:lnTo>
                  <a:pt x="3779" y="10800"/>
                </a:lnTo>
                <a:lnTo>
                  <a:pt x="5940" y="10800"/>
                </a:lnTo>
                <a:lnTo>
                  <a:pt x="5940" y="9257"/>
                </a:lnTo>
                <a:lnTo>
                  <a:pt x="3779" y="9257"/>
                </a:lnTo>
                <a:close/>
              </a:path>
              <a:path w="21600" h="21600" extrusionOk="0">
                <a:moveTo>
                  <a:pt x="5940" y="9257"/>
                </a:moveTo>
                <a:lnTo>
                  <a:pt x="5940" y="10800"/>
                </a:lnTo>
                <a:lnTo>
                  <a:pt x="8100" y="10800"/>
                </a:lnTo>
                <a:lnTo>
                  <a:pt x="8100" y="9257"/>
                </a:lnTo>
                <a:lnTo>
                  <a:pt x="5940" y="9257"/>
                </a:lnTo>
                <a:close/>
              </a:path>
              <a:path w="21600" h="21600" extrusionOk="0">
                <a:moveTo>
                  <a:pt x="8100" y="9257"/>
                </a:moveTo>
                <a:lnTo>
                  <a:pt x="8100" y="10800"/>
                </a:lnTo>
                <a:lnTo>
                  <a:pt x="10260" y="10800"/>
                </a:lnTo>
                <a:lnTo>
                  <a:pt x="10260" y="9257"/>
                </a:lnTo>
                <a:lnTo>
                  <a:pt x="8100" y="9257"/>
                </a:lnTo>
                <a:close/>
              </a:path>
              <a:path w="21600" h="21600" extrusionOk="0">
                <a:moveTo>
                  <a:pt x="10260" y="9257"/>
                </a:moveTo>
                <a:lnTo>
                  <a:pt x="10260" y="10800"/>
                </a:lnTo>
                <a:lnTo>
                  <a:pt x="12419" y="10800"/>
                </a:lnTo>
                <a:lnTo>
                  <a:pt x="12419" y="9257"/>
                </a:lnTo>
                <a:lnTo>
                  <a:pt x="10260" y="9257"/>
                </a:lnTo>
                <a:close/>
              </a:path>
              <a:path w="21600" h="21600" extrusionOk="0">
                <a:moveTo>
                  <a:pt x="12419" y="9257"/>
                </a:moveTo>
                <a:lnTo>
                  <a:pt x="12419" y="10800"/>
                </a:lnTo>
                <a:lnTo>
                  <a:pt x="14580" y="10800"/>
                </a:lnTo>
                <a:lnTo>
                  <a:pt x="14580" y="9257"/>
                </a:lnTo>
                <a:lnTo>
                  <a:pt x="12419" y="9257"/>
                </a:lnTo>
                <a:close/>
              </a:path>
              <a:path w="21600" h="21600" extrusionOk="0">
                <a:moveTo>
                  <a:pt x="14580" y="9257"/>
                </a:moveTo>
                <a:lnTo>
                  <a:pt x="14580" y="10800"/>
                </a:lnTo>
                <a:lnTo>
                  <a:pt x="16740" y="10800"/>
                </a:lnTo>
                <a:lnTo>
                  <a:pt x="16740" y="9257"/>
                </a:lnTo>
                <a:lnTo>
                  <a:pt x="14580" y="9257"/>
                </a:lnTo>
                <a:close/>
              </a:path>
              <a:path w="21600" h="21600" extrusionOk="0">
                <a:moveTo>
                  <a:pt x="16740" y="9257"/>
                </a:moveTo>
                <a:lnTo>
                  <a:pt x="16740" y="10800"/>
                </a:lnTo>
                <a:lnTo>
                  <a:pt x="18900" y="10800"/>
                </a:lnTo>
                <a:lnTo>
                  <a:pt x="18900" y="9257"/>
                </a:lnTo>
                <a:lnTo>
                  <a:pt x="16740" y="9257"/>
                </a:lnTo>
                <a:close/>
              </a:path>
              <a:path w="21600" h="21600" extrusionOk="0">
                <a:moveTo>
                  <a:pt x="18900" y="9257"/>
                </a:moveTo>
                <a:lnTo>
                  <a:pt x="18900" y="10800"/>
                </a:lnTo>
                <a:lnTo>
                  <a:pt x="21060" y="10800"/>
                </a:lnTo>
                <a:lnTo>
                  <a:pt x="21060" y="9257"/>
                </a:lnTo>
                <a:lnTo>
                  <a:pt x="18900" y="9257"/>
                </a:lnTo>
                <a:close/>
              </a:path>
              <a:path w="21600" h="21600" extrusionOk="0">
                <a:moveTo>
                  <a:pt x="540" y="10800"/>
                </a:moveTo>
                <a:lnTo>
                  <a:pt x="540" y="12342"/>
                </a:lnTo>
                <a:lnTo>
                  <a:pt x="2700" y="12342"/>
                </a:lnTo>
                <a:lnTo>
                  <a:pt x="2700" y="10800"/>
                </a:lnTo>
                <a:lnTo>
                  <a:pt x="540" y="10800"/>
                </a:lnTo>
                <a:close/>
              </a:path>
              <a:path w="21600" h="21600" extrusionOk="0">
                <a:moveTo>
                  <a:pt x="2700" y="10800"/>
                </a:moveTo>
                <a:lnTo>
                  <a:pt x="2700" y="12342"/>
                </a:lnTo>
                <a:lnTo>
                  <a:pt x="4860" y="12342"/>
                </a:lnTo>
                <a:lnTo>
                  <a:pt x="4860" y="10800"/>
                </a:lnTo>
                <a:lnTo>
                  <a:pt x="2700" y="10800"/>
                </a:lnTo>
                <a:close/>
              </a:path>
              <a:path w="21600" h="21600" extrusionOk="0">
                <a:moveTo>
                  <a:pt x="4860" y="10800"/>
                </a:moveTo>
                <a:lnTo>
                  <a:pt x="4860" y="12342"/>
                </a:lnTo>
                <a:lnTo>
                  <a:pt x="7020" y="12342"/>
                </a:lnTo>
                <a:lnTo>
                  <a:pt x="7020" y="10800"/>
                </a:lnTo>
                <a:lnTo>
                  <a:pt x="4860" y="10800"/>
                </a:lnTo>
                <a:close/>
              </a:path>
              <a:path w="21600" h="21600" extrusionOk="0">
                <a:moveTo>
                  <a:pt x="7020" y="10800"/>
                </a:moveTo>
                <a:lnTo>
                  <a:pt x="7020" y="12342"/>
                </a:lnTo>
                <a:lnTo>
                  <a:pt x="9180" y="12342"/>
                </a:lnTo>
                <a:lnTo>
                  <a:pt x="9180" y="10800"/>
                </a:lnTo>
                <a:lnTo>
                  <a:pt x="7020" y="10800"/>
                </a:lnTo>
                <a:close/>
              </a:path>
              <a:path w="21600" h="21600" extrusionOk="0">
                <a:moveTo>
                  <a:pt x="9180" y="10800"/>
                </a:moveTo>
                <a:lnTo>
                  <a:pt x="9180" y="12342"/>
                </a:lnTo>
                <a:lnTo>
                  <a:pt x="11340" y="12342"/>
                </a:lnTo>
                <a:lnTo>
                  <a:pt x="11340" y="10800"/>
                </a:lnTo>
                <a:lnTo>
                  <a:pt x="9180" y="10800"/>
                </a:lnTo>
                <a:close/>
              </a:path>
              <a:path w="21600" h="21600" extrusionOk="0">
                <a:moveTo>
                  <a:pt x="11340" y="10800"/>
                </a:moveTo>
                <a:lnTo>
                  <a:pt x="11340" y="12342"/>
                </a:lnTo>
                <a:lnTo>
                  <a:pt x="13500" y="12342"/>
                </a:lnTo>
                <a:lnTo>
                  <a:pt x="13500" y="10800"/>
                </a:lnTo>
                <a:lnTo>
                  <a:pt x="11340" y="10800"/>
                </a:lnTo>
                <a:close/>
              </a:path>
              <a:path w="21600" h="21600" extrusionOk="0">
                <a:moveTo>
                  <a:pt x="13500" y="10800"/>
                </a:moveTo>
                <a:lnTo>
                  <a:pt x="13500" y="12342"/>
                </a:lnTo>
                <a:lnTo>
                  <a:pt x="15660" y="12342"/>
                </a:lnTo>
                <a:lnTo>
                  <a:pt x="15660" y="10800"/>
                </a:lnTo>
                <a:lnTo>
                  <a:pt x="13500" y="10800"/>
                </a:lnTo>
                <a:close/>
              </a:path>
              <a:path w="21600" h="21600" extrusionOk="0">
                <a:moveTo>
                  <a:pt x="15660" y="10800"/>
                </a:moveTo>
                <a:lnTo>
                  <a:pt x="15660" y="12342"/>
                </a:lnTo>
                <a:lnTo>
                  <a:pt x="17820" y="12342"/>
                </a:lnTo>
                <a:lnTo>
                  <a:pt x="17820" y="10800"/>
                </a:lnTo>
                <a:lnTo>
                  <a:pt x="15660" y="10800"/>
                </a:lnTo>
                <a:close/>
              </a:path>
              <a:path w="21600" h="21600" extrusionOk="0">
                <a:moveTo>
                  <a:pt x="17820" y="10800"/>
                </a:moveTo>
                <a:lnTo>
                  <a:pt x="17820" y="12342"/>
                </a:lnTo>
                <a:lnTo>
                  <a:pt x="19980" y="12342"/>
                </a:lnTo>
                <a:lnTo>
                  <a:pt x="19980" y="10800"/>
                </a:lnTo>
                <a:lnTo>
                  <a:pt x="17820" y="10800"/>
                </a:lnTo>
                <a:close/>
              </a:path>
              <a:path w="21600" h="21600" extrusionOk="0">
                <a:moveTo>
                  <a:pt x="1620" y="12342"/>
                </a:moveTo>
                <a:lnTo>
                  <a:pt x="1620" y="13885"/>
                </a:lnTo>
                <a:lnTo>
                  <a:pt x="3779" y="13885"/>
                </a:lnTo>
                <a:lnTo>
                  <a:pt x="3779" y="12342"/>
                </a:lnTo>
                <a:lnTo>
                  <a:pt x="1620" y="12342"/>
                </a:lnTo>
                <a:close/>
              </a:path>
              <a:path w="21600" h="21600" extrusionOk="0">
                <a:moveTo>
                  <a:pt x="3779" y="12342"/>
                </a:moveTo>
                <a:lnTo>
                  <a:pt x="3779" y="13885"/>
                </a:lnTo>
                <a:lnTo>
                  <a:pt x="5940" y="13885"/>
                </a:lnTo>
                <a:lnTo>
                  <a:pt x="5940" y="12342"/>
                </a:lnTo>
                <a:lnTo>
                  <a:pt x="3779" y="12342"/>
                </a:lnTo>
                <a:close/>
              </a:path>
              <a:path w="21600" h="21600" extrusionOk="0">
                <a:moveTo>
                  <a:pt x="5940" y="12342"/>
                </a:moveTo>
                <a:lnTo>
                  <a:pt x="5940" y="13885"/>
                </a:lnTo>
                <a:lnTo>
                  <a:pt x="8100" y="13885"/>
                </a:lnTo>
                <a:lnTo>
                  <a:pt x="8100" y="12342"/>
                </a:lnTo>
                <a:lnTo>
                  <a:pt x="5940" y="12342"/>
                </a:lnTo>
                <a:close/>
              </a:path>
              <a:path w="21600" h="21600" extrusionOk="0">
                <a:moveTo>
                  <a:pt x="8100" y="12342"/>
                </a:moveTo>
                <a:lnTo>
                  <a:pt x="8100" y="13885"/>
                </a:lnTo>
                <a:lnTo>
                  <a:pt x="10260" y="13885"/>
                </a:lnTo>
                <a:lnTo>
                  <a:pt x="10260" y="12342"/>
                </a:lnTo>
                <a:lnTo>
                  <a:pt x="8100" y="12342"/>
                </a:lnTo>
                <a:close/>
              </a:path>
              <a:path w="21600" h="21600" extrusionOk="0">
                <a:moveTo>
                  <a:pt x="10260" y="12342"/>
                </a:moveTo>
                <a:lnTo>
                  <a:pt x="10260" y="13885"/>
                </a:lnTo>
                <a:lnTo>
                  <a:pt x="12419" y="13885"/>
                </a:lnTo>
                <a:lnTo>
                  <a:pt x="12419" y="12342"/>
                </a:lnTo>
                <a:lnTo>
                  <a:pt x="10260" y="12342"/>
                </a:lnTo>
                <a:close/>
              </a:path>
              <a:path w="21600" h="21600" extrusionOk="0">
                <a:moveTo>
                  <a:pt x="12419" y="12342"/>
                </a:moveTo>
                <a:lnTo>
                  <a:pt x="12419" y="13885"/>
                </a:lnTo>
                <a:lnTo>
                  <a:pt x="14580" y="13885"/>
                </a:lnTo>
                <a:lnTo>
                  <a:pt x="14580" y="12342"/>
                </a:lnTo>
                <a:lnTo>
                  <a:pt x="12419" y="12342"/>
                </a:lnTo>
                <a:close/>
              </a:path>
              <a:path w="21600" h="21600" extrusionOk="0">
                <a:moveTo>
                  <a:pt x="14580" y="12342"/>
                </a:moveTo>
                <a:lnTo>
                  <a:pt x="14580" y="13885"/>
                </a:lnTo>
                <a:lnTo>
                  <a:pt x="16740" y="13885"/>
                </a:lnTo>
                <a:lnTo>
                  <a:pt x="16740" y="12342"/>
                </a:lnTo>
                <a:lnTo>
                  <a:pt x="14580" y="12342"/>
                </a:lnTo>
                <a:close/>
              </a:path>
              <a:path w="21600" h="21600" extrusionOk="0">
                <a:moveTo>
                  <a:pt x="16740" y="12342"/>
                </a:moveTo>
                <a:lnTo>
                  <a:pt x="16740" y="13885"/>
                </a:lnTo>
                <a:lnTo>
                  <a:pt x="18900" y="13885"/>
                </a:lnTo>
                <a:lnTo>
                  <a:pt x="18900" y="12342"/>
                </a:lnTo>
                <a:lnTo>
                  <a:pt x="16740" y="12342"/>
                </a:lnTo>
                <a:close/>
              </a:path>
              <a:path w="21600" h="21600" extrusionOk="0">
                <a:moveTo>
                  <a:pt x="18900" y="12342"/>
                </a:moveTo>
                <a:lnTo>
                  <a:pt x="18900" y="13885"/>
                </a:lnTo>
                <a:lnTo>
                  <a:pt x="21060" y="13885"/>
                </a:lnTo>
                <a:lnTo>
                  <a:pt x="21060" y="12342"/>
                </a:lnTo>
                <a:lnTo>
                  <a:pt x="18900" y="12342"/>
                </a:lnTo>
                <a:close/>
              </a:path>
              <a:path w="21600" h="21600" extrusionOk="0">
                <a:moveTo>
                  <a:pt x="540" y="13885"/>
                </a:moveTo>
                <a:lnTo>
                  <a:pt x="540" y="15428"/>
                </a:lnTo>
                <a:lnTo>
                  <a:pt x="2700" y="15428"/>
                </a:lnTo>
                <a:lnTo>
                  <a:pt x="2700" y="13885"/>
                </a:lnTo>
                <a:lnTo>
                  <a:pt x="540" y="13885"/>
                </a:lnTo>
                <a:close/>
              </a:path>
              <a:path w="21600" h="21600" extrusionOk="0">
                <a:moveTo>
                  <a:pt x="2700" y="13885"/>
                </a:moveTo>
                <a:lnTo>
                  <a:pt x="2700" y="15428"/>
                </a:lnTo>
                <a:lnTo>
                  <a:pt x="4860" y="15428"/>
                </a:lnTo>
                <a:lnTo>
                  <a:pt x="4860" y="13885"/>
                </a:lnTo>
                <a:lnTo>
                  <a:pt x="2700" y="13885"/>
                </a:lnTo>
                <a:close/>
              </a:path>
              <a:path w="21600" h="21600" extrusionOk="0">
                <a:moveTo>
                  <a:pt x="4860" y="13885"/>
                </a:moveTo>
                <a:lnTo>
                  <a:pt x="4860" y="15428"/>
                </a:lnTo>
                <a:lnTo>
                  <a:pt x="7020" y="15428"/>
                </a:lnTo>
                <a:lnTo>
                  <a:pt x="7020" y="13885"/>
                </a:lnTo>
                <a:lnTo>
                  <a:pt x="4860" y="13885"/>
                </a:lnTo>
                <a:close/>
              </a:path>
              <a:path w="21600" h="21600" extrusionOk="0">
                <a:moveTo>
                  <a:pt x="7020" y="13885"/>
                </a:moveTo>
                <a:lnTo>
                  <a:pt x="7020" y="15428"/>
                </a:lnTo>
                <a:lnTo>
                  <a:pt x="9180" y="15428"/>
                </a:lnTo>
                <a:lnTo>
                  <a:pt x="9180" y="13885"/>
                </a:lnTo>
                <a:lnTo>
                  <a:pt x="7020" y="13885"/>
                </a:lnTo>
                <a:close/>
              </a:path>
              <a:path w="21600" h="21600" extrusionOk="0">
                <a:moveTo>
                  <a:pt x="9180" y="13885"/>
                </a:moveTo>
                <a:lnTo>
                  <a:pt x="9180" y="15428"/>
                </a:lnTo>
                <a:lnTo>
                  <a:pt x="11340" y="15428"/>
                </a:lnTo>
                <a:lnTo>
                  <a:pt x="11340" y="13885"/>
                </a:lnTo>
                <a:lnTo>
                  <a:pt x="9180" y="13885"/>
                </a:lnTo>
                <a:close/>
              </a:path>
              <a:path w="21600" h="21600" extrusionOk="0">
                <a:moveTo>
                  <a:pt x="11340" y="13885"/>
                </a:moveTo>
                <a:lnTo>
                  <a:pt x="11340" y="15428"/>
                </a:lnTo>
                <a:lnTo>
                  <a:pt x="13500" y="15428"/>
                </a:lnTo>
                <a:lnTo>
                  <a:pt x="13500" y="13885"/>
                </a:lnTo>
                <a:lnTo>
                  <a:pt x="11340" y="13885"/>
                </a:lnTo>
                <a:close/>
              </a:path>
              <a:path w="21600" h="21600" extrusionOk="0">
                <a:moveTo>
                  <a:pt x="13500" y="13885"/>
                </a:moveTo>
                <a:lnTo>
                  <a:pt x="13500" y="15428"/>
                </a:lnTo>
                <a:lnTo>
                  <a:pt x="15660" y="15428"/>
                </a:lnTo>
                <a:lnTo>
                  <a:pt x="15660" y="13885"/>
                </a:lnTo>
                <a:lnTo>
                  <a:pt x="13500" y="13885"/>
                </a:lnTo>
                <a:close/>
              </a:path>
              <a:path w="21600" h="21600" extrusionOk="0">
                <a:moveTo>
                  <a:pt x="15660" y="13885"/>
                </a:moveTo>
                <a:lnTo>
                  <a:pt x="15660" y="15428"/>
                </a:lnTo>
                <a:lnTo>
                  <a:pt x="17820" y="15428"/>
                </a:lnTo>
                <a:lnTo>
                  <a:pt x="17820" y="13885"/>
                </a:lnTo>
                <a:lnTo>
                  <a:pt x="15660" y="13885"/>
                </a:lnTo>
                <a:close/>
              </a:path>
              <a:path w="21600" h="21600" extrusionOk="0">
                <a:moveTo>
                  <a:pt x="17820" y="13885"/>
                </a:moveTo>
                <a:lnTo>
                  <a:pt x="17820" y="15428"/>
                </a:lnTo>
                <a:lnTo>
                  <a:pt x="19980" y="15428"/>
                </a:lnTo>
                <a:lnTo>
                  <a:pt x="19980" y="13885"/>
                </a:lnTo>
                <a:lnTo>
                  <a:pt x="17820" y="13885"/>
                </a:lnTo>
                <a:close/>
              </a:path>
              <a:path w="21600" h="21600" extrusionOk="0">
                <a:moveTo>
                  <a:pt x="1620" y="15428"/>
                </a:moveTo>
                <a:lnTo>
                  <a:pt x="1620" y="16971"/>
                </a:lnTo>
                <a:lnTo>
                  <a:pt x="3779" y="16971"/>
                </a:lnTo>
                <a:lnTo>
                  <a:pt x="3779" y="15428"/>
                </a:lnTo>
                <a:lnTo>
                  <a:pt x="1620" y="15428"/>
                </a:lnTo>
                <a:close/>
              </a:path>
              <a:path w="21600" h="21600" extrusionOk="0">
                <a:moveTo>
                  <a:pt x="3779" y="15428"/>
                </a:moveTo>
                <a:lnTo>
                  <a:pt x="3779" y="16971"/>
                </a:lnTo>
                <a:lnTo>
                  <a:pt x="5940" y="16971"/>
                </a:lnTo>
                <a:lnTo>
                  <a:pt x="5940" y="15428"/>
                </a:lnTo>
                <a:lnTo>
                  <a:pt x="3779" y="15428"/>
                </a:lnTo>
                <a:close/>
              </a:path>
              <a:path w="21600" h="21600" extrusionOk="0">
                <a:moveTo>
                  <a:pt x="5940" y="15428"/>
                </a:moveTo>
                <a:lnTo>
                  <a:pt x="5940" y="16971"/>
                </a:lnTo>
                <a:lnTo>
                  <a:pt x="8100" y="16971"/>
                </a:lnTo>
                <a:lnTo>
                  <a:pt x="8100" y="15428"/>
                </a:lnTo>
                <a:lnTo>
                  <a:pt x="5940" y="15428"/>
                </a:lnTo>
                <a:close/>
              </a:path>
              <a:path w="21600" h="21600" extrusionOk="0">
                <a:moveTo>
                  <a:pt x="8100" y="15428"/>
                </a:moveTo>
                <a:lnTo>
                  <a:pt x="8100" y="16971"/>
                </a:lnTo>
                <a:lnTo>
                  <a:pt x="10260" y="16971"/>
                </a:lnTo>
                <a:lnTo>
                  <a:pt x="10260" y="15428"/>
                </a:lnTo>
                <a:lnTo>
                  <a:pt x="8100" y="15428"/>
                </a:lnTo>
                <a:close/>
              </a:path>
              <a:path w="21600" h="21600" extrusionOk="0">
                <a:moveTo>
                  <a:pt x="10260" y="15428"/>
                </a:moveTo>
                <a:lnTo>
                  <a:pt x="10260" y="16971"/>
                </a:lnTo>
                <a:lnTo>
                  <a:pt x="12419" y="16971"/>
                </a:lnTo>
                <a:lnTo>
                  <a:pt x="12419" y="15428"/>
                </a:lnTo>
                <a:lnTo>
                  <a:pt x="10260" y="15428"/>
                </a:lnTo>
                <a:close/>
              </a:path>
              <a:path w="21600" h="21600" extrusionOk="0">
                <a:moveTo>
                  <a:pt x="12419" y="15428"/>
                </a:moveTo>
                <a:lnTo>
                  <a:pt x="12419" y="16971"/>
                </a:lnTo>
                <a:lnTo>
                  <a:pt x="14580" y="16971"/>
                </a:lnTo>
                <a:lnTo>
                  <a:pt x="14580" y="15428"/>
                </a:lnTo>
                <a:lnTo>
                  <a:pt x="12419" y="15428"/>
                </a:lnTo>
                <a:close/>
              </a:path>
              <a:path w="21600" h="21600" extrusionOk="0">
                <a:moveTo>
                  <a:pt x="14580" y="15428"/>
                </a:moveTo>
                <a:lnTo>
                  <a:pt x="14580" y="16971"/>
                </a:lnTo>
                <a:lnTo>
                  <a:pt x="16740" y="16971"/>
                </a:lnTo>
                <a:lnTo>
                  <a:pt x="16740" y="15428"/>
                </a:lnTo>
                <a:lnTo>
                  <a:pt x="14580" y="15428"/>
                </a:lnTo>
                <a:close/>
              </a:path>
              <a:path w="21600" h="21600" extrusionOk="0">
                <a:moveTo>
                  <a:pt x="16740" y="15428"/>
                </a:moveTo>
                <a:lnTo>
                  <a:pt x="16740" y="16971"/>
                </a:lnTo>
                <a:lnTo>
                  <a:pt x="18900" y="16971"/>
                </a:lnTo>
                <a:lnTo>
                  <a:pt x="18900" y="15428"/>
                </a:lnTo>
                <a:lnTo>
                  <a:pt x="16740" y="15428"/>
                </a:lnTo>
                <a:close/>
              </a:path>
              <a:path w="21600" h="21600" extrusionOk="0">
                <a:moveTo>
                  <a:pt x="18900" y="15428"/>
                </a:moveTo>
                <a:lnTo>
                  <a:pt x="18900" y="16971"/>
                </a:lnTo>
                <a:lnTo>
                  <a:pt x="21060" y="16971"/>
                </a:lnTo>
                <a:lnTo>
                  <a:pt x="21060" y="15428"/>
                </a:lnTo>
                <a:lnTo>
                  <a:pt x="18900" y="15428"/>
                </a:lnTo>
                <a:close/>
              </a:path>
              <a:path w="21600" h="21600" extrusionOk="0">
                <a:moveTo>
                  <a:pt x="540" y="16971"/>
                </a:moveTo>
                <a:lnTo>
                  <a:pt x="540" y="18514"/>
                </a:lnTo>
                <a:lnTo>
                  <a:pt x="2700" y="18514"/>
                </a:lnTo>
                <a:lnTo>
                  <a:pt x="2700" y="16971"/>
                </a:lnTo>
                <a:lnTo>
                  <a:pt x="540" y="16971"/>
                </a:lnTo>
                <a:close/>
              </a:path>
              <a:path w="21600" h="21600" extrusionOk="0">
                <a:moveTo>
                  <a:pt x="2700" y="16971"/>
                </a:moveTo>
                <a:lnTo>
                  <a:pt x="2700" y="18514"/>
                </a:lnTo>
                <a:lnTo>
                  <a:pt x="4860" y="18514"/>
                </a:lnTo>
                <a:lnTo>
                  <a:pt x="4860" y="16971"/>
                </a:lnTo>
                <a:lnTo>
                  <a:pt x="2700" y="16971"/>
                </a:lnTo>
                <a:close/>
              </a:path>
              <a:path w="21600" h="21600" extrusionOk="0">
                <a:moveTo>
                  <a:pt x="4860" y="16971"/>
                </a:moveTo>
                <a:lnTo>
                  <a:pt x="4860" y="18514"/>
                </a:lnTo>
                <a:lnTo>
                  <a:pt x="7020" y="18514"/>
                </a:lnTo>
                <a:lnTo>
                  <a:pt x="7020" y="16971"/>
                </a:lnTo>
                <a:lnTo>
                  <a:pt x="4860" y="16971"/>
                </a:lnTo>
                <a:close/>
              </a:path>
              <a:path w="21600" h="21600" extrusionOk="0">
                <a:moveTo>
                  <a:pt x="7020" y="16971"/>
                </a:moveTo>
                <a:lnTo>
                  <a:pt x="7020" y="18514"/>
                </a:lnTo>
                <a:lnTo>
                  <a:pt x="9180" y="18514"/>
                </a:lnTo>
                <a:lnTo>
                  <a:pt x="9180" y="16971"/>
                </a:lnTo>
                <a:lnTo>
                  <a:pt x="7020" y="16971"/>
                </a:lnTo>
                <a:close/>
              </a:path>
              <a:path w="21600" h="21600" extrusionOk="0">
                <a:moveTo>
                  <a:pt x="9180" y="16971"/>
                </a:moveTo>
                <a:lnTo>
                  <a:pt x="9180" y="18514"/>
                </a:lnTo>
                <a:lnTo>
                  <a:pt x="11340" y="18514"/>
                </a:lnTo>
                <a:lnTo>
                  <a:pt x="11340" y="16971"/>
                </a:lnTo>
                <a:lnTo>
                  <a:pt x="9180" y="16971"/>
                </a:lnTo>
                <a:close/>
              </a:path>
              <a:path w="21600" h="21600" extrusionOk="0">
                <a:moveTo>
                  <a:pt x="11340" y="16971"/>
                </a:moveTo>
                <a:lnTo>
                  <a:pt x="11340" y="18514"/>
                </a:lnTo>
                <a:lnTo>
                  <a:pt x="13500" y="18514"/>
                </a:lnTo>
                <a:lnTo>
                  <a:pt x="13500" y="16971"/>
                </a:lnTo>
                <a:lnTo>
                  <a:pt x="11340" y="16971"/>
                </a:lnTo>
                <a:close/>
              </a:path>
              <a:path w="21600" h="21600" extrusionOk="0">
                <a:moveTo>
                  <a:pt x="13500" y="16971"/>
                </a:moveTo>
                <a:lnTo>
                  <a:pt x="13500" y="18514"/>
                </a:lnTo>
                <a:lnTo>
                  <a:pt x="15660" y="18514"/>
                </a:lnTo>
                <a:lnTo>
                  <a:pt x="15660" y="16971"/>
                </a:lnTo>
                <a:lnTo>
                  <a:pt x="13500" y="16971"/>
                </a:lnTo>
                <a:close/>
              </a:path>
              <a:path w="21600" h="21600" extrusionOk="0">
                <a:moveTo>
                  <a:pt x="15660" y="16971"/>
                </a:moveTo>
                <a:lnTo>
                  <a:pt x="15660" y="18514"/>
                </a:lnTo>
                <a:lnTo>
                  <a:pt x="17820" y="18514"/>
                </a:lnTo>
                <a:lnTo>
                  <a:pt x="17820" y="16971"/>
                </a:lnTo>
                <a:lnTo>
                  <a:pt x="15660" y="16971"/>
                </a:lnTo>
                <a:close/>
              </a:path>
              <a:path w="21600" h="21600" extrusionOk="0">
                <a:moveTo>
                  <a:pt x="17820" y="16971"/>
                </a:moveTo>
                <a:lnTo>
                  <a:pt x="17820" y="18514"/>
                </a:lnTo>
                <a:lnTo>
                  <a:pt x="19980" y="18514"/>
                </a:lnTo>
                <a:lnTo>
                  <a:pt x="19980" y="16971"/>
                </a:lnTo>
                <a:lnTo>
                  <a:pt x="17820" y="16971"/>
                </a:lnTo>
                <a:close/>
              </a:path>
              <a:path w="21600" h="21600" extrusionOk="0">
                <a:moveTo>
                  <a:pt x="1620" y="18514"/>
                </a:moveTo>
                <a:lnTo>
                  <a:pt x="1620" y="20057"/>
                </a:lnTo>
                <a:lnTo>
                  <a:pt x="3779" y="20057"/>
                </a:lnTo>
                <a:lnTo>
                  <a:pt x="3779" y="18514"/>
                </a:lnTo>
                <a:lnTo>
                  <a:pt x="1620" y="18514"/>
                </a:lnTo>
                <a:close/>
              </a:path>
              <a:path w="21600" h="21600" extrusionOk="0">
                <a:moveTo>
                  <a:pt x="3779" y="18514"/>
                </a:moveTo>
                <a:lnTo>
                  <a:pt x="3779" y="20057"/>
                </a:lnTo>
                <a:lnTo>
                  <a:pt x="5940" y="20057"/>
                </a:lnTo>
                <a:lnTo>
                  <a:pt x="5940" y="18514"/>
                </a:lnTo>
                <a:lnTo>
                  <a:pt x="3779" y="18514"/>
                </a:lnTo>
                <a:close/>
              </a:path>
              <a:path w="21600" h="21600" extrusionOk="0">
                <a:moveTo>
                  <a:pt x="5940" y="18514"/>
                </a:moveTo>
                <a:lnTo>
                  <a:pt x="5940" y="20057"/>
                </a:lnTo>
                <a:lnTo>
                  <a:pt x="8100" y="20057"/>
                </a:lnTo>
                <a:lnTo>
                  <a:pt x="8100" y="18514"/>
                </a:lnTo>
                <a:lnTo>
                  <a:pt x="5940" y="18514"/>
                </a:lnTo>
                <a:close/>
              </a:path>
              <a:path w="21600" h="21600" extrusionOk="0">
                <a:moveTo>
                  <a:pt x="8100" y="18514"/>
                </a:moveTo>
                <a:lnTo>
                  <a:pt x="8100" y="20057"/>
                </a:lnTo>
                <a:lnTo>
                  <a:pt x="10260" y="20057"/>
                </a:lnTo>
                <a:lnTo>
                  <a:pt x="10260" y="18514"/>
                </a:lnTo>
                <a:lnTo>
                  <a:pt x="8100" y="18514"/>
                </a:lnTo>
                <a:close/>
              </a:path>
              <a:path w="21600" h="21600" extrusionOk="0">
                <a:moveTo>
                  <a:pt x="10260" y="18514"/>
                </a:moveTo>
                <a:lnTo>
                  <a:pt x="10260" y="20057"/>
                </a:lnTo>
                <a:lnTo>
                  <a:pt x="12419" y="20057"/>
                </a:lnTo>
                <a:lnTo>
                  <a:pt x="12419" y="18514"/>
                </a:lnTo>
                <a:lnTo>
                  <a:pt x="10260" y="18514"/>
                </a:lnTo>
                <a:close/>
              </a:path>
              <a:path w="21600" h="21600" extrusionOk="0">
                <a:moveTo>
                  <a:pt x="12419" y="18514"/>
                </a:moveTo>
                <a:lnTo>
                  <a:pt x="12419" y="20057"/>
                </a:lnTo>
                <a:lnTo>
                  <a:pt x="14580" y="20057"/>
                </a:lnTo>
                <a:lnTo>
                  <a:pt x="14580" y="18514"/>
                </a:lnTo>
                <a:lnTo>
                  <a:pt x="12419" y="18514"/>
                </a:lnTo>
                <a:close/>
              </a:path>
              <a:path w="21600" h="21600" extrusionOk="0">
                <a:moveTo>
                  <a:pt x="14580" y="18514"/>
                </a:moveTo>
                <a:lnTo>
                  <a:pt x="14580" y="20057"/>
                </a:lnTo>
                <a:lnTo>
                  <a:pt x="16740" y="20057"/>
                </a:lnTo>
                <a:lnTo>
                  <a:pt x="16740" y="18514"/>
                </a:lnTo>
                <a:lnTo>
                  <a:pt x="14580" y="18514"/>
                </a:lnTo>
                <a:close/>
              </a:path>
              <a:path w="21600" h="21600" extrusionOk="0">
                <a:moveTo>
                  <a:pt x="16740" y="18514"/>
                </a:moveTo>
                <a:lnTo>
                  <a:pt x="16740" y="20057"/>
                </a:lnTo>
                <a:lnTo>
                  <a:pt x="18900" y="20057"/>
                </a:lnTo>
                <a:lnTo>
                  <a:pt x="18900" y="18514"/>
                </a:lnTo>
                <a:lnTo>
                  <a:pt x="16740" y="18514"/>
                </a:lnTo>
                <a:close/>
              </a:path>
              <a:path w="21600" h="21600" extrusionOk="0">
                <a:moveTo>
                  <a:pt x="18900" y="18514"/>
                </a:moveTo>
                <a:lnTo>
                  <a:pt x="18900" y="20057"/>
                </a:lnTo>
                <a:lnTo>
                  <a:pt x="21060" y="20057"/>
                </a:lnTo>
                <a:lnTo>
                  <a:pt x="21060" y="18514"/>
                </a:lnTo>
                <a:lnTo>
                  <a:pt x="18900" y="18514"/>
                </a:lnTo>
                <a:close/>
              </a:path>
              <a:path w="21600" h="21600" extrusionOk="0">
                <a:moveTo>
                  <a:pt x="540" y="20057"/>
                </a:moveTo>
                <a:lnTo>
                  <a:pt x="540" y="21600"/>
                </a:lnTo>
                <a:lnTo>
                  <a:pt x="2700" y="21600"/>
                </a:lnTo>
                <a:lnTo>
                  <a:pt x="2700" y="20057"/>
                </a:lnTo>
                <a:lnTo>
                  <a:pt x="540" y="20057"/>
                </a:lnTo>
                <a:close/>
              </a:path>
              <a:path w="21600" h="21600" extrusionOk="0">
                <a:moveTo>
                  <a:pt x="2700" y="20057"/>
                </a:moveTo>
                <a:lnTo>
                  <a:pt x="2700" y="21600"/>
                </a:lnTo>
                <a:lnTo>
                  <a:pt x="4860" y="21600"/>
                </a:lnTo>
                <a:lnTo>
                  <a:pt x="4860" y="20057"/>
                </a:lnTo>
                <a:lnTo>
                  <a:pt x="2700" y="20057"/>
                </a:lnTo>
                <a:close/>
              </a:path>
              <a:path w="21600" h="21600" extrusionOk="0">
                <a:moveTo>
                  <a:pt x="4860" y="20057"/>
                </a:moveTo>
                <a:lnTo>
                  <a:pt x="4860" y="21600"/>
                </a:lnTo>
                <a:lnTo>
                  <a:pt x="7020" y="21600"/>
                </a:lnTo>
                <a:lnTo>
                  <a:pt x="7020" y="20057"/>
                </a:lnTo>
                <a:lnTo>
                  <a:pt x="4860" y="20057"/>
                </a:lnTo>
                <a:close/>
              </a:path>
              <a:path w="21600" h="21600" extrusionOk="0">
                <a:moveTo>
                  <a:pt x="7020" y="20057"/>
                </a:moveTo>
                <a:lnTo>
                  <a:pt x="7020" y="21600"/>
                </a:lnTo>
                <a:lnTo>
                  <a:pt x="9180" y="21600"/>
                </a:lnTo>
                <a:lnTo>
                  <a:pt x="9180" y="20057"/>
                </a:lnTo>
                <a:lnTo>
                  <a:pt x="7020" y="20057"/>
                </a:lnTo>
                <a:close/>
              </a:path>
              <a:path w="21600" h="21600" extrusionOk="0">
                <a:moveTo>
                  <a:pt x="9180" y="20057"/>
                </a:moveTo>
                <a:lnTo>
                  <a:pt x="9180" y="21600"/>
                </a:lnTo>
                <a:lnTo>
                  <a:pt x="11340" y="21600"/>
                </a:lnTo>
                <a:lnTo>
                  <a:pt x="11340" y="20057"/>
                </a:lnTo>
                <a:lnTo>
                  <a:pt x="9180" y="20057"/>
                </a:lnTo>
                <a:close/>
              </a:path>
              <a:path w="21600" h="21600" extrusionOk="0">
                <a:moveTo>
                  <a:pt x="11340" y="20057"/>
                </a:moveTo>
                <a:lnTo>
                  <a:pt x="11340" y="21600"/>
                </a:lnTo>
                <a:lnTo>
                  <a:pt x="13500" y="21600"/>
                </a:lnTo>
                <a:lnTo>
                  <a:pt x="13500" y="20057"/>
                </a:lnTo>
                <a:lnTo>
                  <a:pt x="11340" y="20057"/>
                </a:lnTo>
                <a:close/>
              </a:path>
              <a:path w="21600" h="21600" extrusionOk="0">
                <a:moveTo>
                  <a:pt x="13500" y="20057"/>
                </a:moveTo>
                <a:lnTo>
                  <a:pt x="13500" y="21600"/>
                </a:lnTo>
                <a:lnTo>
                  <a:pt x="15660" y="21600"/>
                </a:lnTo>
                <a:lnTo>
                  <a:pt x="15660" y="20057"/>
                </a:lnTo>
                <a:lnTo>
                  <a:pt x="13500" y="20057"/>
                </a:lnTo>
                <a:close/>
              </a:path>
              <a:path w="21600" h="21600" extrusionOk="0">
                <a:moveTo>
                  <a:pt x="15660" y="20057"/>
                </a:moveTo>
                <a:lnTo>
                  <a:pt x="15660" y="21600"/>
                </a:lnTo>
                <a:lnTo>
                  <a:pt x="17820" y="21600"/>
                </a:lnTo>
                <a:lnTo>
                  <a:pt x="17820" y="20057"/>
                </a:lnTo>
                <a:lnTo>
                  <a:pt x="15660" y="20057"/>
                </a:lnTo>
                <a:close/>
              </a:path>
              <a:path w="21600" h="21600" extrusionOk="0">
                <a:moveTo>
                  <a:pt x="17820" y="20057"/>
                </a:moveTo>
                <a:lnTo>
                  <a:pt x="17820" y="21600"/>
                </a:lnTo>
                <a:lnTo>
                  <a:pt x="19980" y="21600"/>
                </a:lnTo>
                <a:lnTo>
                  <a:pt x="19980" y="20057"/>
                </a:lnTo>
                <a:lnTo>
                  <a:pt x="17820" y="20057"/>
                </a:lnTo>
                <a:close/>
              </a:path>
              <a:path w="21600" h="21600" extrusionOk="0">
                <a:moveTo>
                  <a:pt x="19980" y="4628"/>
                </a:moveTo>
                <a:lnTo>
                  <a:pt x="21060" y="4628"/>
                </a:lnTo>
                <a:lnTo>
                  <a:pt x="21060" y="6171"/>
                </a:lnTo>
                <a:lnTo>
                  <a:pt x="19980" y="6171"/>
                </a:lnTo>
                <a:lnTo>
                  <a:pt x="19980" y="4628"/>
                </a:lnTo>
                <a:close/>
              </a:path>
            </a:pathLst>
          </a:custGeom>
          <a:gradFill rotWithShape="0">
            <a:gsLst>
              <a:gs pos="0">
                <a:srgbClr val="FF9900">
                  <a:gamma/>
                  <a:shade val="46275"/>
                  <a:invGamma/>
                </a:srgbClr>
              </a:gs>
              <a:gs pos="50000">
                <a:srgbClr val="FF9900"/>
              </a:gs>
              <a:gs pos="100000">
                <a:srgbClr val="FF9900">
                  <a:gamma/>
                  <a:shade val="46275"/>
                  <a:invGamma/>
                </a:srgbClr>
              </a:gs>
            </a:gsLst>
            <a:lin ang="5400000" scaled="1"/>
          </a:gradFill>
          <a:ln w="9525">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ru-RU"/>
          </a:p>
        </p:txBody>
      </p:sp>
      <p:sp>
        <p:nvSpPr>
          <p:cNvPr id="2" name="Прямоугольник 1"/>
          <p:cNvSpPr/>
          <p:nvPr/>
        </p:nvSpPr>
        <p:spPr>
          <a:xfrm>
            <a:off x="971600" y="3108216"/>
            <a:ext cx="7560840" cy="646331"/>
          </a:xfrm>
          <a:prstGeom prst="rect">
            <a:avLst/>
          </a:prstGeom>
        </p:spPr>
        <p:txBody>
          <a:bodyPr wrap="square">
            <a:spAutoFit/>
          </a:bodyPr>
          <a:lstStyle/>
          <a:p>
            <a:r>
              <a:rPr lang="ru-RU" b="1" dirty="0"/>
              <a:t>Технология строительного производства: Учебник для вузов // С.С....</a:t>
            </a:r>
          </a:p>
          <a:p>
            <a:r>
              <a:rPr lang="ru-RU" b="1" dirty="0"/>
              <a:t>steklo.biz/</a:t>
            </a:r>
            <a:r>
              <a:rPr lang="ru-RU" b="1" dirty="0" err="1"/>
              <a:t>biblioteka_stroitelja</a:t>
            </a:r>
            <a:r>
              <a:rPr lang="ru-RU" b="1" dirty="0"/>
              <a:t>...</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14282" y="0"/>
            <a:ext cx="8786874" cy="6740307"/>
          </a:xfrm>
          <a:prstGeom prst="rect">
            <a:avLst/>
          </a:prstGeom>
        </p:spPr>
        <p:txBody>
          <a:bodyPr wrap="square">
            <a:spAutoFit/>
          </a:bodyPr>
          <a:lstStyle/>
          <a:p>
            <a:pPr algn="ctr"/>
            <a:r>
              <a:rPr kumimoji="0" lang="ru-RU" sz="28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Растворы для каменной кладки.</a:t>
            </a:r>
          </a:p>
          <a:p>
            <a:pPr algn="ctr"/>
            <a:endParaRPr kumimoji="0" lang="ru-RU" sz="22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endParaRPr>
          </a:p>
          <a:p>
            <a:r>
              <a:rPr lang="ru-RU" sz="2400" dirty="0"/>
              <a:t>По своему составу растворы подразделяются </a:t>
            </a:r>
            <a:endParaRPr lang="ru-RU" sz="2400" dirty="0" smtClean="0"/>
          </a:p>
          <a:p>
            <a:r>
              <a:rPr lang="ru-RU" sz="2400" dirty="0" smtClean="0"/>
              <a:t>на </a:t>
            </a:r>
            <a:r>
              <a:rPr lang="ru-RU" sz="2400" dirty="0"/>
              <a:t>два вида: простые растворы с одним </a:t>
            </a:r>
            <a:endParaRPr lang="ru-RU" sz="2400" dirty="0" smtClean="0"/>
          </a:p>
          <a:p>
            <a:r>
              <a:rPr lang="ru-RU" sz="2400" dirty="0" smtClean="0"/>
              <a:t>видом </a:t>
            </a:r>
            <a:r>
              <a:rPr lang="ru-RU" sz="2400" dirty="0"/>
              <a:t>вяжущего вещества, и сложные растворы, </a:t>
            </a:r>
            <a:endParaRPr lang="ru-RU" sz="2400" dirty="0" smtClean="0"/>
          </a:p>
          <a:p>
            <a:r>
              <a:rPr lang="ru-RU" sz="2400" dirty="0" smtClean="0"/>
              <a:t>состоящие </a:t>
            </a:r>
            <a:r>
              <a:rPr lang="ru-RU" sz="2400" dirty="0"/>
              <a:t>из комбинаций различных </a:t>
            </a:r>
            <a:r>
              <a:rPr lang="ru-RU" sz="2400" dirty="0" smtClean="0"/>
              <a:t>вяжущих</a:t>
            </a:r>
          </a:p>
          <a:p>
            <a:r>
              <a:rPr lang="ru-RU" sz="2400" dirty="0" smtClean="0"/>
              <a:t>веществ. То </a:t>
            </a:r>
            <a:r>
              <a:rPr lang="ru-RU" sz="2400" dirty="0"/>
              <a:t>есть, строительные растворы бывают </a:t>
            </a:r>
            <a:endParaRPr lang="ru-RU" sz="2400" dirty="0" smtClean="0"/>
          </a:p>
          <a:p>
            <a:r>
              <a:rPr lang="ru-RU" sz="2400" dirty="0" smtClean="0"/>
              <a:t>цементными</a:t>
            </a:r>
            <a:r>
              <a:rPr lang="ru-RU" sz="2400" dirty="0"/>
              <a:t>, цементно-известковыми и цементно-глиняными. Составы цементных растворов подбираются исходя из вида производимых строительных работ и требованиям к его прочности. При изменении количества вяжущего вещества в составе раствора, они, в свою очередь, снова подразделяются на «тощие», «нормальные» и «жирные» растворы.</a:t>
            </a:r>
          </a:p>
          <a:p>
            <a:r>
              <a:rPr lang="ru-RU" sz="2400" dirty="0"/>
              <a:t>Оптимальным вариантом является именно «нормальный» раствор. Так как «тощий» раствор не набирает достаточной прочности, а «жирный» раствор при высыхании выкрашивается из-за возникающих трещин</a:t>
            </a:r>
            <a:r>
              <a:rPr lang="ru-RU" sz="2400" dirty="0" smtClean="0"/>
              <a:t>.</a:t>
            </a:r>
            <a:endParaRPr lang="ru-RU" sz="2400" dirty="0"/>
          </a:p>
          <a:p>
            <a:endParaRPr lang="ru-RU" sz="2200" dirty="0"/>
          </a:p>
        </p:txBody>
      </p:sp>
      <p:pic>
        <p:nvPicPr>
          <p:cNvPr id="21506" name="Picture 2" descr="Составы растворов для каменной кладки. Замешиваем правильно"/>
          <p:cNvPicPr>
            <a:picLocks noChangeAspect="1" noChangeArrowheads="1"/>
          </p:cNvPicPr>
          <p:nvPr/>
        </p:nvPicPr>
        <p:blipFill>
          <a:blip r:embed="rId2" cstate="print"/>
          <a:srcRect/>
          <a:stretch>
            <a:fillRect/>
          </a:stretch>
        </p:blipFill>
        <p:spPr bwMode="auto">
          <a:xfrm>
            <a:off x="6858016" y="571480"/>
            <a:ext cx="2071678" cy="2071678"/>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14282" y="214289"/>
            <a:ext cx="8715436" cy="6247864"/>
          </a:xfrm>
          <a:prstGeom prst="rect">
            <a:avLst/>
          </a:prstGeom>
        </p:spPr>
        <p:txBody>
          <a:bodyPr wrap="square">
            <a:spAutoFit/>
          </a:bodyPr>
          <a:lstStyle/>
          <a:p>
            <a:r>
              <a:rPr lang="ru-RU" sz="2000" dirty="0">
                <a:latin typeface="Arial" pitchFamily="34" charset="0"/>
                <a:cs typeface="Arial" pitchFamily="34" charset="0"/>
              </a:rPr>
              <a:t>В особых случаях при приготовлении раствора для кирпичной кладки в его состав могут быть внесены специальные высокодисперсные составы. Эти составы при добавлении в раствор заставляют его в процессе высыхания удерживать внутри себя влагу (применение такого раствора обуславливается высокой температурой окружающей среды или же применением его для укладки пористых материалов). Кроме того, эти добавки могут оказывать существенное влияние на «подвижность» раствора. Самый простой пластификатор – это жидкое мыло или шампунь, которые добавляются исходя из расчета 500 мл на 2 м3 раствора.</a:t>
            </a:r>
          </a:p>
          <a:p>
            <a:r>
              <a:rPr lang="ru-RU" sz="2000" dirty="0">
                <a:latin typeface="Arial" pitchFamily="34" charset="0"/>
                <a:cs typeface="Arial" pitchFamily="34" charset="0"/>
              </a:rPr>
              <a:t>Самый распространенный состав раствора – это цементный раствор. Именно он имеет оптимальные прочностные показатели и годится для производства кирпичной кладки любого типа. Его недостатком являются низкое сопротивление потерям тепла.</a:t>
            </a:r>
          </a:p>
          <a:p>
            <a:r>
              <a:rPr lang="ru-RU" sz="2000" dirty="0">
                <a:latin typeface="Arial" pitchFamily="34" charset="0"/>
                <a:cs typeface="Arial" pitchFamily="34" charset="0"/>
              </a:rPr>
              <a:t>Для производства работ при минусовых температурах в раствор добавляются сложные смеси, предотвращающие его замерзания (не рекомендовано добавление поваренной соли). Сложные растворы должны изготавливаться в полном соответствии с технологией производства, без каких-либо изменений, и обязательно в присутствии технолога.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617196"/>
          </a:xfrm>
          <a:prstGeom prst="rect">
            <a:avLst/>
          </a:prstGeom>
        </p:spPr>
        <p:txBody>
          <a:bodyPr wrap="square">
            <a:spAutoFit/>
          </a:bodyPr>
          <a:lstStyle/>
          <a:p>
            <a:pPr algn="ctr"/>
            <a:r>
              <a:rPr lang="ru-RU" sz="2800" b="1" dirty="0" smtClean="0">
                <a:solidFill>
                  <a:srgbClr val="FF0000"/>
                </a:solidFill>
                <a:latin typeface="Arial" pitchFamily="34" charset="0"/>
                <a:cs typeface="Arial" pitchFamily="34" charset="0"/>
              </a:rPr>
              <a:t>Организация работ при каменной кладки</a:t>
            </a:r>
          </a:p>
          <a:p>
            <a:pPr algn="ctr"/>
            <a:endParaRPr lang="ru-RU" sz="2800" b="1" dirty="0" smtClean="0">
              <a:solidFill>
                <a:srgbClr val="FF0000"/>
              </a:solidFill>
              <a:latin typeface="Arial" pitchFamily="34" charset="0"/>
              <a:cs typeface="Arial" pitchFamily="34" charset="0"/>
            </a:endParaRPr>
          </a:p>
          <a:p>
            <a:r>
              <a:rPr lang="ru-RU" sz="2300" dirty="0" smtClean="0">
                <a:latin typeface="Arial" pitchFamily="34" charset="0"/>
                <a:cs typeface="Arial" pitchFamily="34" charset="0"/>
              </a:rPr>
              <a:t>Строительство зданий и сооружений из кирпича или другого камня — комплексный процесс, в который кроме собственно кладки входят монтаж элементов сборных конструкций (перекрытий, лестничных маршей, подача материалов на рабочее место, установка подмостей и лесов). Для того чтобы строительство велось успешно, при производстве каменных работ применяют поточную организацию труда. </a:t>
            </a:r>
          </a:p>
          <a:p>
            <a:r>
              <a:rPr lang="ru-RU" sz="2300" dirty="0" smtClean="0">
                <a:latin typeface="Arial" pitchFamily="34" charset="0"/>
                <a:cs typeface="Arial" pitchFamily="34" charset="0"/>
              </a:rPr>
              <a:t>При этом ведущими </a:t>
            </a:r>
          </a:p>
          <a:p>
            <a:r>
              <a:rPr lang="ru-RU" sz="2300" dirty="0" smtClean="0">
                <a:latin typeface="Arial" pitchFamily="34" charset="0"/>
                <a:cs typeface="Arial" pitchFamily="34" charset="0"/>
              </a:rPr>
              <a:t>Строительными</a:t>
            </a:r>
          </a:p>
          <a:p>
            <a:r>
              <a:rPr lang="ru-RU" sz="2300" dirty="0" smtClean="0">
                <a:latin typeface="Arial" pitchFamily="34" charset="0"/>
                <a:cs typeface="Arial" pitchFamily="34" charset="0"/>
              </a:rPr>
              <a:t>процессами являются </a:t>
            </a:r>
          </a:p>
          <a:p>
            <a:r>
              <a:rPr lang="ru-RU" sz="2300" dirty="0" smtClean="0">
                <a:latin typeface="Arial" pitchFamily="34" charset="0"/>
                <a:cs typeface="Arial" pitchFamily="34" charset="0"/>
              </a:rPr>
              <a:t>кладка стен и монтаж </a:t>
            </a:r>
          </a:p>
          <a:p>
            <a:r>
              <a:rPr lang="ru-RU" sz="2300" dirty="0" smtClean="0">
                <a:latin typeface="Arial" pitchFamily="34" charset="0"/>
                <a:cs typeface="Arial" pitchFamily="34" charset="0"/>
              </a:rPr>
              <a:t>сборных железобетон-</a:t>
            </a:r>
          </a:p>
          <a:p>
            <a:r>
              <a:rPr lang="ru-RU" sz="2300" dirty="0" err="1" smtClean="0">
                <a:latin typeface="Arial" pitchFamily="34" charset="0"/>
                <a:cs typeface="Arial" pitchFamily="34" charset="0"/>
              </a:rPr>
              <a:t>ных</a:t>
            </a:r>
            <a:r>
              <a:rPr lang="ru-RU" sz="2300" dirty="0" smtClean="0">
                <a:latin typeface="Arial" pitchFamily="34" charset="0"/>
                <a:cs typeface="Arial" pitchFamily="34" charset="0"/>
              </a:rPr>
              <a:t> перекрытий, </a:t>
            </a:r>
          </a:p>
          <a:p>
            <a:r>
              <a:rPr lang="ru-RU" sz="2300" dirty="0" smtClean="0">
                <a:latin typeface="Arial" pitchFamily="34" charset="0"/>
                <a:cs typeface="Arial" pitchFamily="34" charset="0"/>
              </a:rPr>
              <a:t>перемычек, </a:t>
            </a:r>
          </a:p>
          <a:p>
            <a:r>
              <a:rPr lang="ru-RU" sz="2300" dirty="0" smtClean="0">
                <a:latin typeface="Arial" pitchFamily="34" charset="0"/>
                <a:cs typeface="Arial" pitchFamily="34" charset="0"/>
              </a:rPr>
              <a:t>лестничных маршей, </a:t>
            </a:r>
          </a:p>
          <a:p>
            <a:r>
              <a:rPr lang="ru-RU" sz="2300" dirty="0" smtClean="0">
                <a:latin typeface="Arial" pitchFamily="34" charset="0"/>
                <a:cs typeface="Arial" pitchFamily="34" charset="0"/>
              </a:rPr>
              <a:t>площадок и т. д.</a:t>
            </a:r>
            <a:endParaRPr lang="ru-RU" sz="2300" dirty="0">
              <a:latin typeface="Arial" pitchFamily="34" charset="0"/>
              <a:cs typeface="Arial" pitchFamily="34" charset="0"/>
            </a:endParaRPr>
          </a:p>
        </p:txBody>
      </p:sp>
      <p:pic>
        <p:nvPicPr>
          <p:cNvPr id="23554" name="Picture 2" descr="http://www.respublikaidei.ru/wp-content/uploads/2011/09/4fabd431c73ab8c7-1600x1200.jpg"/>
          <p:cNvPicPr>
            <a:picLocks noChangeAspect="1" noChangeArrowheads="1"/>
          </p:cNvPicPr>
          <p:nvPr/>
        </p:nvPicPr>
        <p:blipFill>
          <a:blip r:embed="rId2" cstate="print"/>
          <a:srcRect/>
          <a:stretch>
            <a:fillRect/>
          </a:stretch>
        </p:blipFill>
        <p:spPr bwMode="auto">
          <a:xfrm>
            <a:off x="3428992" y="3456118"/>
            <a:ext cx="5072098" cy="3401882"/>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0" y="0"/>
            <a:ext cx="9144000" cy="6381328"/>
          </a:xfrm>
        </p:spPr>
        <p:txBody>
          <a:bodyPr anchor="t">
            <a:normAutofit fontScale="90000"/>
          </a:bodyPr>
          <a:lstStyle/>
          <a:p>
            <a:pPr algn="l"/>
            <a:r>
              <a:rPr lang="ru-RU" sz="1800" dirty="0" smtClean="0">
                <a:latin typeface="Times New Roman" pitchFamily="18" charset="0"/>
                <a:cs typeface="Times New Roman" pitchFamily="18" charset="0"/>
              </a:rPr>
              <a:t>Таким образом необходимо знать:</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1. Назначение каменных работ: </a:t>
            </a:r>
            <a:r>
              <a:rPr lang="ru-RU" sz="1800" b="1" dirty="0" smtClean="0">
                <a:solidFill>
                  <a:srgbClr val="FF0000"/>
                </a:solidFill>
                <a:latin typeface="Times New Roman" pitchFamily="18" charset="0"/>
                <a:cs typeface="Times New Roman" pitchFamily="18" charset="0"/>
              </a:rPr>
              <a:t>возведение фундаментов, возведение несущих и ограждающих конструкций, декоративная отделка.</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2. Правила </a:t>
            </a:r>
            <a:r>
              <a:rPr lang="ru-RU" sz="1800" dirty="0" smtClean="0">
                <a:latin typeface="Times New Roman" pitchFamily="18" charset="0"/>
                <a:cs typeface="Times New Roman" pitchFamily="18" charset="0"/>
              </a:rPr>
              <a:t>разрезки </a:t>
            </a:r>
            <a:r>
              <a:rPr lang="ru-RU" sz="1800" dirty="0" smtClean="0">
                <a:latin typeface="Times New Roman" pitchFamily="18" charset="0"/>
                <a:cs typeface="Times New Roman" pitchFamily="18" charset="0"/>
              </a:rPr>
              <a:t>каменной кладки: </a:t>
            </a:r>
            <a:r>
              <a:rPr lang="ru-RU" sz="1800" b="1" dirty="0" smtClean="0">
                <a:solidFill>
                  <a:srgbClr val="FF0000"/>
                </a:solidFill>
                <a:latin typeface="Times New Roman" pitchFamily="18" charset="0"/>
                <a:cs typeface="Times New Roman" pitchFamily="18" charset="0"/>
              </a:rPr>
              <a:t>кладку выполняют плоскими рядами, перпендикулярными действующей силе, продольные и поперечные вертикальные швы в кладке не должны быть сквозными по высоте конструкции, плоскости вертикальной разрезки кладки соседних рядов должны быть сдвинуты.</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3. Основные применяемые системы перевязки швов при кладке стен из кирпича: </a:t>
            </a:r>
            <a:r>
              <a:rPr lang="ru-RU" sz="1800" b="1" dirty="0" smtClean="0">
                <a:solidFill>
                  <a:srgbClr val="FF0000"/>
                </a:solidFill>
                <a:latin typeface="Times New Roman" pitchFamily="18" charset="0"/>
                <a:cs typeface="Times New Roman" pitchFamily="18" charset="0"/>
              </a:rPr>
              <a:t>однорядная, многорядная, четырехрядная.</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4. Кладку стен с облицовкой из кирпича и камнями правильной формы применяют для: </a:t>
            </a:r>
            <a:r>
              <a:rPr lang="ru-RU" sz="1800" b="1" dirty="0" smtClean="0">
                <a:solidFill>
                  <a:srgbClr val="FF0000"/>
                </a:solidFill>
                <a:latin typeface="Times New Roman" pitchFamily="18" charset="0"/>
                <a:cs typeface="Times New Roman" pitchFamily="18" charset="0"/>
              </a:rPr>
              <a:t>оформления фасадов уникальных зданий и объектов массового строительства, внутренних стен вестибюлей, замены трудоемкой штукатурки.</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5. В связи с требованиями по теплозащите наружные стены выполняют  в виде конструктивных схем: </a:t>
            </a:r>
            <a:r>
              <a:rPr lang="ru-RU" sz="1800" b="1" dirty="0" smtClean="0">
                <a:solidFill>
                  <a:srgbClr val="FF0000"/>
                </a:solidFill>
                <a:latin typeface="Times New Roman" pitchFamily="18" charset="0"/>
                <a:cs typeface="Times New Roman" pitchFamily="18" charset="0"/>
              </a:rPr>
              <a:t>массив, массив с утеплением внутри стены, массив с утеплением на поверхности стены.</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6. Преимущества многорядной кладки над однорядной: </a:t>
            </a:r>
            <a:r>
              <a:rPr lang="ru-RU" sz="1800" b="1" dirty="0" smtClean="0">
                <a:solidFill>
                  <a:srgbClr val="FF0000"/>
                </a:solidFill>
                <a:latin typeface="Times New Roman" pitchFamily="18" charset="0"/>
                <a:cs typeface="Times New Roman" pitchFamily="18" charset="0"/>
              </a:rPr>
              <a:t>наружные версты укладывают в 1,3 раза меньше целого кирпича, для кладки не требуются кирпичи-трехчетвертки, используют любой бой кирпича для забутки.</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7. В зависимости от вида применяемого камня различают, виды кладки: </a:t>
            </a:r>
            <a:r>
              <a:rPr lang="ru-RU" sz="1800" b="1" dirty="0" smtClean="0">
                <a:solidFill>
                  <a:srgbClr val="FF0000"/>
                </a:solidFill>
                <a:latin typeface="Times New Roman" pitchFamily="18" charset="0"/>
                <a:cs typeface="Times New Roman" pitchFamily="18" charset="0"/>
              </a:rPr>
              <a:t>бутовую, сплошную кирпичную, мелкоблочную.</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8. У строительных камней, имеющих форму параллелепипеда, грани называются: </a:t>
            </a:r>
            <a:r>
              <a:rPr lang="ru-RU" sz="1800" b="1" dirty="0" smtClean="0">
                <a:solidFill>
                  <a:srgbClr val="FF0000"/>
                </a:solidFill>
                <a:latin typeface="Times New Roman" pitchFamily="18" charset="0"/>
                <a:cs typeface="Times New Roman" pitchFamily="18" charset="0"/>
              </a:rPr>
              <a:t>постелью, ложком, тычком.</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9. В зависимости от пластичности раствора и требований к качеству, способы кирпичной кладки: </a:t>
            </a:r>
            <a:r>
              <a:rPr lang="ru-RU" sz="1800" dirty="0" smtClean="0">
                <a:solidFill>
                  <a:srgbClr val="FF0000"/>
                </a:solidFill>
                <a:latin typeface="Times New Roman" pitchFamily="18" charset="0"/>
                <a:cs typeface="Times New Roman" pitchFamily="18" charset="0"/>
              </a:rPr>
              <a:t>вприжим, вприсык,  вполуприсык.</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10. Армирование каменной кладки производится по расчету в несущих конструкциях с целью увеличения их: </a:t>
            </a:r>
            <a:r>
              <a:rPr lang="ru-RU" sz="1800" b="1" dirty="0" smtClean="0">
                <a:solidFill>
                  <a:srgbClr val="FF0000"/>
                </a:solidFill>
                <a:latin typeface="Times New Roman" pitchFamily="18" charset="0"/>
                <a:cs typeface="Times New Roman" pitchFamily="18" charset="0"/>
              </a:rPr>
              <a:t>прочности, сейсмостойкости, монолитности</a:t>
            </a:r>
            <a:r>
              <a:rPr lang="ru-RU" sz="1800" dirty="0" smtClean="0">
                <a:latin typeface="Times New Roman" pitchFamily="18" charset="0"/>
                <a:cs typeface="Times New Roman" pitchFamily="18" charset="0"/>
              </a:rPr>
              <a:t>.</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600" dirty="0" smtClean="0"/>
              <a:t/>
            </a:r>
            <a:br>
              <a:rPr lang="ru-RU" sz="1600" dirty="0" smtClean="0"/>
            </a:br>
            <a:r>
              <a:rPr lang="ru-RU" sz="1600" dirty="0" smtClean="0"/>
              <a:t/>
            </a:r>
            <a:br>
              <a:rPr lang="ru-RU" sz="1600" dirty="0" smtClean="0"/>
            </a:br>
            <a:r>
              <a:rPr lang="ru-RU" sz="1600" dirty="0" smtClean="0"/>
              <a:t/>
            </a:r>
            <a:br>
              <a:rPr lang="ru-RU" sz="1600" dirty="0" smtClean="0"/>
            </a:br>
            <a:r>
              <a:rPr lang="ru-RU" sz="1600" dirty="0" smtClean="0"/>
              <a:t/>
            </a:r>
            <a:br>
              <a:rPr lang="ru-RU" sz="1600" dirty="0" smtClean="0"/>
            </a:br>
            <a:endParaRPr lang="ru-RU" sz="1600"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357158" y="285728"/>
            <a:ext cx="8358246" cy="5463034"/>
          </a:xfrm>
          <a:prstGeom prst="rect">
            <a:avLst/>
          </a:prstGeom>
          <a:noFill/>
          <a:ln w="9525">
            <a:noFill/>
            <a:miter lim="800000"/>
            <a:headEnd/>
            <a:tailEnd/>
          </a:ln>
          <a:effectLst/>
        </p:spPr>
        <p:txBody>
          <a:bodyPr vert="horz" wrap="square" lIns="90459" tIns="45720" rIns="91440" bIns="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32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Рассматриваемые вопросы:</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3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1.Общие сведения о видах каменной кладки.</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32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3200" b="1" i="0" u="none" strike="noStrike" cap="none" normalizeH="0" baseline="0" dirty="0" smtClean="0">
                <a:ln>
                  <a:noFill/>
                </a:ln>
                <a:solidFill>
                  <a:schemeClr val="tx1"/>
                </a:solidFill>
                <a:effectLst/>
                <a:latin typeface="Arial" pitchFamily="34" charset="0"/>
                <a:cs typeface="Arial" pitchFamily="34" charset="0"/>
              </a:rPr>
              <a:t>2.Правила разрезки каменной кладки.</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32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3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3. Растворы для каменной кладки.</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3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eaLnBrk="0" fontAlgn="base" hangingPunct="0">
              <a:spcBef>
                <a:spcPct val="0"/>
              </a:spcBef>
              <a:spcAft>
                <a:spcPct val="0"/>
              </a:spcAft>
            </a:pPr>
            <a:r>
              <a:rPr lang="ru-RU" sz="3200" b="1" dirty="0" smtClean="0">
                <a:latin typeface="Arial" pitchFamily="34" charset="0"/>
                <a:cs typeface="Arial" pitchFamily="34" charset="0"/>
              </a:rPr>
              <a:t>4.</a:t>
            </a:r>
            <a:r>
              <a:rPr lang="ru-RU" sz="3200" dirty="0" smtClean="0">
                <a:solidFill>
                  <a:srgbClr val="FF0000"/>
                </a:solidFill>
                <a:latin typeface="Arial" pitchFamily="34" charset="0"/>
                <a:cs typeface="Arial" pitchFamily="34" charset="0"/>
              </a:rPr>
              <a:t> </a:t>
            </a:r>
            <a:r>
              <a:rPr lang="ru-RU" sz="3200" b="1" dirty="0" smtClean="0">
                <a:latin typeface="Arial" pitchFamily="34" charset="0"/>
                <a:cs typeface="Arial" pitchFamily="34" charset="0"/>
              </a:rPr>
              <a:t>Организация работ при каменной кладки</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1"/>
            <a:ext cx="9001156" cy="6986528"/>
          </a:xfrm>
          <a:prstGeom prst="rect">
            <a:avLst/>
          </a:prstGeom>
        </p:spPr>
        <p:txBody>
          <a:bodyPr wrap="square">
            <a:spAutoFit/>
          </a:bodyPr>
          <a:lstStyle/>
          <a:p>
            <a:pPr lvl="0" algn="ctr" eaLnBrk="0" fontAlgn="base" hangingPunct="0">
              <a:spcBef>
                <a:spcPct val="0"/>
              </a:spcBef>
              <a:spcAft>
                <a:spcPct val="0"/>
              </a:spcAft>
            </a:pPr>
            <a:r>
              <a:rPr kumimoji="0" lang="ru-RU" sz="28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Общие сведения о видах каменной кладки.</a:t>
            </a:r>
          </a:p>
          <a:p>
            <a:pPr lvl="0" algn="ctr" eaLnBrk="0" fontAlgn="base" hangingPunct="0">
              <a:spcBef>
                <a:spcPct val="0"/>
              </a:spcBef>
              <a:spcAft>
                <a:spcPct val="0"/>
              </a:spcAft>
            </a:pPr>
            <a:endParaRPr kumimoji="0" lang="ru-RU" sz="28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endParaRPr>
          </a:p>
          <a:p>
            <a:r>
              <a:rPr lang="ru-RU" sz="2800" dirty="0"/>
              <a:t> Кладка является ведущим процессом при возведении каменных несущих и ограждающих конструкций зданий и сооружений. Выполняется кладка из природных или искусственных камней на строительном растворе, вручную или при помощи кранов (крупноблочная кладка) с соблюдением определенных правил разрезки.</a:t>
            </a:r>
          </a:p>
          <a:p>
            <a:r>
              <a:rPr lang="ru-RU" sz="2800" dirty="0" smtClean="0"/>
              <a:t>Используются:</a:t>
            </a:r>
          </a:p>
          <a:p>
            <a:pPr>
              <a:buFont typeface="Arial" pitchFamily="34" charset="0"/>
              <a:buChar char="•"/>
            </a:pPr>
            <a:r>
              <a:rPr lang="ru-RU" sz="2800" b="1" dirty="0">
                <a:solidFill>
                  <a:srgbClr val="FF0000"/>
                </a:solidFill>
              </a:rPr>
              <a:t>Кирпичная кладка </a:t>
            </a:r>
            <a:r>
              <a:rPr lang="ru-RU" sz="2800" dirty="0"/>
              <a:t>из обыкновенного глиняного и силикатного кирпича применяется для возведения стен, простенков и столбов, перемычек, арок и сводов, перегородок; из огнеупорного кирпича — для конструкций, работающих в условиях высоких температур (промышленные печи и дымовые трубы). </a:t>
            </a:r>
          </a:p>
          <a:p>
            <a:pPr lvl="0" algn="ctr" eaLnBrk="0" fontAlgn="base" hangingPunct="0">
              <a:spcBef>
                <a:spcPct val="0"/>
              </a:spcBef>
              <a:spcAft>
                <a:spcPct val="0"/>
              </a:spcAft>
            </a:pPr>
            <a:endParaRPr kumimoji="0" lang="ru-RU" sz="28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14282" y="0"/>
            <a:ext cx="8715436" cy="6954597"/>
          </a:xfrm>
          <a:prstGeom prst="rect">
            <a:avLst/>
          </a:prstGeom>
        </p:spPr>
        <p:txBody>
          <a:bodyPr wrap="square">
            <a:spAutoFit/>
          </a:bodyPr>
          <a:lstStyle/>
          <a:p>
            <a:pPr>
              <a:buFont typeface="Arial" pitchFamily="34" charset="0"/>
              <a:buChar char="•"/>
            </a:pPr>
            <a:r>
              <a:rPr lang="ru-RU" sz="2400" b="1" dirty="0" err="1" smtClean="0">
                <a:solidFill>
                  <a:srgbClr val="FF0000"/>
                </a:solidFill>
                <a:latin typeface="Arial" pitchFamily="34" charset="0"/>
                <a:cs typeface="Arial" pitchFamily="34" charset="0"/>
              </a:rPr>
              <a:t>Мелкоблочная</a:t>
            </a:r>
            <a:r>
              <a:rPr lang="ru-RU" sz="2400" b="1" dirty="0" smtClean="0">
                <a:solidFill>
                  <a:srgbClr val="FF0000"/>
                </a:solidFill>
                <a:latin typeface="Arial" pitchFamily="34" charset="0"/>
                <a:cs typeface="Arial" pitchFamily="34" charset="0"/>
              </a:rPr>
              <a:t> кладка </a:t>
            </a:r>
            <a:r>
              <a:rPr lang="ru-RU" sz="2400" dirty="0" smtClean="0">
                <a:latin typeface="Arial" pitchFamily="34" charset="0"/>
                <a:cs typeface="Arial" pitchFamily="34" charset="0"/>
              </a:rPr>
              <a:t>выполняется из искусственных и природных камней правильной формы (керамических, бетонных и шлакобетонных, гипсовых, силикатных и камней из известняков и туфов), масса которых (до 16 кг) позволяет укладывать их вручную при возведении стен, столбов и перегородок.</a:t>
            </a:r>
          </a:p>
          <a:p>
            <a:pPr>
              <a:buFont typeface="Arial" pitchFamily="34" charset="0"/>
              <a:buChar char="•"/>
            </a:pPr>
            <a:r>
              <a:rPr lang="ru-RU" sz="2400" b="1" dirty="0">
                <a:solidFill>
                  <a:srgbClr val="FF0000"/>
                </a:solidFill>
                <a:latin typeface="Arial" pitchFamily="34" charset="0"/>
                <a:cs typeface="Arial" pitchFamily="34" charset="0"/>
              </a:rPr>
              <a:t>Бутовая кладка </a:t>
            </a:r>
            <a:r>
              <a:rPr lang="ru-RU" sz="2400" dirty="0">
                <a:latin typeface="Arial" pitchFamily="34" charset="0"/>
                <a:cs typeface="Arial" pitchFamily="34" charset="0"/>
              </a:rPr>
              <a:t>из камней неправильной формы применяется при возведении фундаментов, стен подвалов, подпорных стен и, реже, стен двух-, трехэтажных зданий.</a:t>
            </a:r>
          </a:p>
          <a:p>
            <a:pPr>
              <a:buFont typeface="Arial" pitchFamily="34" charset="0"/>
              <a:buChar char="•"/>
            </a:pPr>
            <a:r>
              <a:rPr lang="ru-RU" sz="2400" b="1" dirty="0" smtClean="0">
                <a:solidFill>
                  <a:srgbClr val="FF0000"/>
                </a:solidFill>
                <a:latin typeface="Arial" pitchFamily="34" charset="0"/>
                <a:cs typeface="Arial" pitchFamily="34" charset="0"/>
              </a:rPr>
              <a:t>Бутобетонная </a:t>
            </a:r>
            <a:r>
              <a:rPr lang="ru-RU" sz="2400" b="1" dirty="0">
                <a:solidFill>
                  <a:srgbClr val="FF0000"/>
                </a:solidFill>
                <a:latin typeface="Arial" pitchFamily="34" charset="0"/>
                <a:cs typeface="Arial" pitchFamily="34" charset="0"/>
              </a:rPr>
              <a:t>кладка </a:t>
            </a:r>
            <a:r>
              <a:rPr lang="ru-RU" sz="2400" dirty="0">
                <a:latin typeface="Arial" pitchFamily="34" charset="0"/>
                <a:cs typeface="Arial" pitchFamily="34" charset="0"/>
              </a:rPr>
              <a:t>из камня и бетона выполняется при устройстве фундаментов и стен подвалов, в зависимости от грунтовых условий соответственно враспор со стенками траншей и опалубки.</a:t>
            </a:r>
          </a:p>
          <a:p>
            <a:pPr>
              <a:buFont typeface="Arial" pitchFamily="34" charset="0"/>
              <a:buChar char="•"/>
            </a:pPr>
            <a:r>
              <a:rPr lang="ru-RU" sz="2400" b="1" dirty="0" smtClean="0">
                <a:solidFill>
                  <a:srgbClr val="FF0000"/>
                </a:solidFill>
                <a:latin typeface="Arial" pitchFamily="34" charset="0"/>
                <a:cs typeface="Arial" pitchFamily="34" charset="0"/>
              </a:rPr>
              <a:t>Крупноблочная </a:t>
            </a:r>
            <a:r>
              <a:rPr lang="ru-RU" sz="2400" b="1" dirty="0">
                <a:solidFill>
                  <a:srgbClr val="FF0000"/>
                </a:solidFill>
                <a:latin typeface="Arial" pitchFamily="34" charset="0"/>
                <a:cs typeface="Arial" pitchFamily="34" charset="0"/>
              </a:rPr>
              <a:t>кладка </a:t>
            </a:r>
            <a:r>
              <a:rPr lang="ru-RU" sz="2400" dirty="0">
                <a:latin typeface="Arial" pitchFamily="34" charset="0"/>
                <a:cs typeface="Arial" pitchFamily="34" charset="0"/>
              </a:rPr>
              <a:t>делается из блоков, изготавливаемых из бетона, </a:t>
            </a:r>
            <a:r>
              <a:rPr lang="ru-RU" sz="2400" dirty="0" err="1">
                <a:latin typeface="Arial" pitchFamily="34" charset="0"/>
                <a:cs typeface="Arial" pitchFamily="34" charset="0"/>
              </a:rPr>
              <a:t>керамзито</a:t>
            </a:r>
            <a:r>
              <a:rPr lang="ru-RU" sz="2400" dirty="0">
                <a:latin typeface="Arial" pitchFamily="34" charset="0"/>
                <a:cs typeface="Arial" pitchFamily="34" charset="0"/>
              </a:rPr>
              <a:t>- и шлакобетона, кирпича и керамических камней или из природного камня (известняков, туфов и др.), как с офактуренной, так и с </a:t>
            </a:r>
            <a:r>
              <a:rPr lang="ru-RU" sz="2400" dirty="0" err="1">
                <a:latin typeface="Arial" pitchFamily="34" charset="0"/>
                <a:cs typeface="Arial" pitchFamily="34" charset="0"/>
              </a:rPr>
              <a:t>неофактуренной</a:t>
            </a:r>
            <a:r>
              <a:rPr lang="ru-RU" sz="2400" dirty="0">
                <a:latin typeface="Arial" pitchFamily="34" charset="0"/>
                <a:cs typeface="Arial" pitchFamily="34" charset="0"/>
              </a:rPr>
              <a:t> лицевой поверхностью.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214290"/>
            <a:ext cx="8929718" cy="6555641"/>
          </a:xfrm>
          <a:prstGeom prst="rect">
            <a:avLst/>
          </a:prstGeom>
        </p:spPr>
        <p:txBody>
          <a:bodyPr wrap="square">
            <a:spAutoFit/>
          </a:bodyPr>
          <a:lstStyle/>
          <a:p>
            <a:r>
              <a:rPr lang="ru-RU" sz="2200" dirty="0">
                <a:latin typeface="Arial" pitchFamily="34" charset="0"/>
                <a:cs typeface="Arial" pitchFamily="34" charset="0"/>
              </a:rPr>
              <a:t>  </a:t>
            </a:r>
            <a:r>
              <a:rPr lang="ru-RU" sz="2200" dirty="0" smtClean="0">
                <a:latin typeface="Arial" pitchFamily="34" charset="0"/>
                <a:cs typeface="Arial" pitchFamily="34" charset="0"/>
              </a:rPr>
              <a:t>   Кладка выполняется </a:t>
            </a:r>
            <a:r>
              <a:rPr lang="ru-RU" sz="2200" dirty="0">
                <a:latin typeface="Arial" pitchFamily="34" charset="0"/>
                <a:cs typeface="Arial" pitchFamily="34" charset="0"/>
              </a:rPr>
              <a:t>горизонтальными рядами. Камни, уложенные длинной боковой гранью — ложком </a:t>
            </a:r>
            <a:r>
              <a:rPr lang="ru-RU" sz="2400" dirty="0"/>
              <a:t>   </a:t>
            </a:r>
            <a:r>
              <a:rPr lang="ru-RU" sz="2200" dirty="0" smtClean="0">
                <a:latin typeface="Arial" pitchFamily="34" charset="0"/>
                <a:cs typeface="Arial" pitchFamily="34" charset="0"/>
              </a:rPr>
              <a:t>— </a:t>
            </a:r>
            <a:r>
              <a:rPr lang="ru-RU" sz="2200" dirty="0">
                <a:latin typeface="Arial" pitchFamily="34" charset="0"/>
                <a:cs typeface="Arial" pitchFamily="34" charset="0"/>
              </a:rPr>
              <a:t>вдоль стены, образуют </a:t>
            </a:r>
            <a:r>
              <a:rPr lang="ru-RU" sz="2200" dirty="0" err="1">
                <a:latin typeface="Arial" pitchFamily="34" charset="0"/>
                <a:cs typeface="Arial" pitchFamily="34" charset="0"/>
              </a:rPr>
              <a:t>ложковой</a:t>
            </a:r>
            <a:r>
              <a:rPr lang="ru-RU" sz="2200" dirty="0">
                <a:latin typeface="Arial" pitchFamily="34" charset="0"/>
                <a:cs typeface="Arial" pitchFamily="34" charset="0"/>
              </a:rPr>
              <a:t> ряд, короткой боковой гранью — тычком — тычковый ряд и, соответственно, по отношению к фасаду здания — наружную и внутреннюю версты. Заполнение между верстами называется забуткой. Нижняя грань камня, передающая усилия, и верхняя, воспринимающая их, называются постелями; пространства между камнями, заполненные раствором,— швами (горизонтальными и вертикальными).</a:t>
            </a:r>
          </a:p>
          <a:p>
            <a:r>
              <a:rPr lang="ru-RU" sz="2200" dirty="0">
                <a:latin typeface="Arial" pitchFamily="34" charset="0"/>
                <a:cs typeface="Arial" pitchFamily="34" charset="0"/>
              </a:rPr>
              <a:t> </a:t>
            </a:r>
            <a:r>
              <a:rPr lang="ru-RU" sz="2200" dirty="0" smtClean="0">
                <a:latin typeface="Arial" pitchFamily="34" charset="0"/>
                <a:cs typeface="Arial" pitchFamily="34" charset="0"/>
              </a:rPr>
              <a:t>    В </a:t>
            </a:r>
            <a:r>
              <a:rPr lang="ru-RU" sz="2200" dirty="0">
                <a:latin typeface="Arial" pitchFamily="34" charset="0"/>
                <a:cs typeface="Arial" pitchFamily="34" charset="0"/>
              </a:rPr>
              <a:t>зависимости от последующей отделки поверхностей каменных конструкций устанавливается соответствующая форма поперечного сечения швов.</a:t>
            </a:r>
          </a:p>
          <a:p>
            <a:r>
              <a:rPr lang="ru-RU" sz="2200" dirty="0">
                <a:latin typeface="Arial" pitchFamily="34" charset="0"/>
                <a:cs typeface="Arial" pitchFamily="34" charset="0"/>
              </a:rPr>
              <a:t>При облицовке и штукатурке каменных поверхностей кладка ведется </a:t>
            </a:r>
            <a:r>
              <a:rPr lang="ru-RU" sz="2200" dirty="0" err="1">
                <a:latin typeface="Arial" pitchFamily="34" charset="0"/>
                <a:cs typeface="Arial" pitchFamily="34" charset="0"/>
              </a:rPr>
              <a:t>впустошовку</a:t>
            </a:r>
            <a:r>
              <a:rPr lang="ru-RU" sz="2200" dirty="0">
                <a:latin typeface="Arial" pitchFamily="34" charset="0"/>
                <a:cs typeface="Arial" pitchFamily="34" charset="0"/>
              </a:rPr>
              <a:t>. </a:t>
            </a:r>
          </a:p>
          <a:p>
            <a:r>
              <a:rPr lang="ru-RU" sz="2200" dirty="0">
                <a:latin typeface="Arial" pitchFamily="34" charset="0"/>
                <a:cs typeface="Arial" pitchFamily="34" charset="0"/>
              </a:rPr>
              <a:t>Если кладку ведут под расшивку с приданием швам соответствующей формы — выпуклой, вогнутой, прямоугольной, треугольной и др. — то пространство между камнями полностью заполняют раствором.</a:t>
            </a:r>
          </a:p>
          <a:p>
            <a:endParaRPr lang="ru-RU" sz="22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14282" y="142852"/>
            <a:ext cx="8715436" cy="6063198"/>
          </a:xfrm>
          <a:prstGeom prst="rect">
            <a:avLst/>
          </a:prstGeom>
        </p:spPr>
        <p:txBody>
          <a:bodyPr wrap="square">
            <a:spAutoFit/>
          </a:bodyPr>
          <a:lstStyle/>
          <a:p>
            <a:pPr algn="ctr"/>
            <a:r>
              <a:rPr kumimoji="0" lang="ru-RU" sz="2800" b="1" i="0" u="none" strike="noStrike" cap="none" normalizeH="0" baseline="0" dirty="0" smtClean="0">
                <a:ln>
                  <a:noFill/>
                </a:ln>
                <a:solidFill>
                  <a:srgbClr val="FF0000"/>
                </a:solidFill>
                <a:effectLst/>
                <a:latin typeface="Arial" pitchFamily="34" charset="0"/>
                <a:cs typeface="Arial" pitchFamily="34" charset="0"/>
              </a:rPr>
              <a:t>Правила разрезки каменной кладки.</a:t>
            </a:r>
          </a:p>
          <a:p>
            <a:pPr algn="ctr"/>
            <a:endParaRPr lang="ru-RU" sz="2400" dirty="0" smtClean="0">
              <a:solidFill>
                <a:srgbClr val="FF0000"/>
              </a:solidFill>
              <a:latin typeface="Arial" pitchFamily="34" charset="0"/>
              <a:cs typeface="Arial" pitchFamily="34" charset="0"/>
            </a:endParaRPr>
          </a:p>
          <a:p>
            <a:pPr algn="just"/>
            <a:r>
              <a:rPr lang="ru-RU" sz="2400" dirty="0" smtClean="0">
                <a:latin typeface="Arial" pitchFamily="34" charset="0"/>
                <a:cs typeface="Arial" pitchFamily="34" charset="0"/>
              </a:rPr>
              <a:t>Несущая </a:t>
            </a:r>
            <a:r>
              <a:rPr lang="ru-RU" sz="2400" dirty="0">
                <a:latin typeface="Arial" pitchFamily="34" charset="0"/>
                <a:cs typeface="Arial" pitchFamily="34" charset="0"/>
              </a:rPr>
              <a:t>способность каменных конструкций зависит от прочности камней и раствора и обеспечивается монолитностью кладки. При этом ни один из камней, уложенных в конструкцию на растворе, не должен перемещаться под действием нагрузок. Обеспечить монолитность кладки можно, соблюдая правила разрезки, предусматривающие определенное размещение ее рядов, разделение каждого из них на отдельные камни и расположение швов в смежных рядах</a:t>
            </a:r>
            <a:r>
              <a:rPr lang="ru-RU" sz="2400" dirty="0" smtClean="0">
                <a:latin typeface="Arial" pitchFamily="34" charset="0"/>
                <a:cs typeface="Arial" pitchFamily="34" charset="0"/>
              </a:rPr>
              <a:t>.</a:t>
            </a:r>
          </a:p>
          <a:p>
            <a:pPr algn="just">
              <a:buFont typeface="Arial" pitchFamily="34" charset="0"/>
              <a:buChar char="•"/>
            </a:pPr>
            <a:r>
              <a:rPr lang="ru-RU" sz="2400" dirty="0">
                <a:latin typeface="Arial" pitchFamily="34" charset="0"/>
                <a:cs typeface="Arial" pitchFamily="34" charset="0"/>
              </a:rPr>
              <a:t> Первое правило разрезки требует, чтобы постели камней, уложенных в ряды (версты и забутку), были перпендикулярны к силам, действующим на них, или воспринимали усилия, направленные под углом, исключающим сдвижку камней.</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Кладка, разрезанная вертикальными плоскостями камней."/>
          <p:cNvPicPr>
            <a:picLocks noChangeAspect="1" noChangeArrowheads="1"/>
          </p:cNvPicPr>
          <p:nvPr/>
        </p:nvPicPr>
        <p:blipFill>
          <a:blip r:embed="rId2" cstate="print"/>
          <a:srcRect/>
          <a:stretch>
            <a:fillRect/>
          </a:stretch>
        </p:blipFill>
        <p:spPr bwMode="auto">
          <a:xfrm>
            <a:off x="4286248" y="571480"/>
            <a:ext cx="4371675" cy="2895608"/>
          </a:xfrm>
          <a:prstGeom prst="rect">
            <a:avLst/>
          </a:prstGeom>
          <a:noFill/>
        </p:spPr>
      </p:pic>
      <p:sp>
        <p:nvSpPr>
          <p:cNvPr id="5" name="Прямоугольник 4"/>
          <p:cNvSpPr/>
          <p:nvPr/>
        </p:nvSpPr>
        <p:spPr>
          <a:xfrm>
            <a:off x="214282" y="357166"/>
            <a:ext cx="3786214" cy="6585289"/>
          </a:xfrm>
          <a:prstGeom prst="rect">
            <a:avLst/>
          </a:prstGeom>
        </p:spPr>
        <p:txBody>
          <a:bodyPr wrap="square">
            <a:spAutoFit/>
          </a:bodyPr>
          <a:lstStyle/>
          <a:p>
            <a:pPr>
              <a:buFont typeface="Arial" pitchFamily="34" charset="0"/>
              <a:buChar char="•"/>
            </a:pPr>
            <a:r>
              <a:rPr lang="ru-RU" sz="2400" dirty="0">
                <a:latin typeface="Arial" pitchFamily="34" charset="0"/>
                <a:cs typeface="Arial" pitchFamily="34" charset="0"/>
              </a:rPr>
              <a:t>Второе правило разрезки требует, чтобы массив кладки разграничивался на отдельные камни системой вертикальных плоскостей (швов), одни из которых перпендикулярны к верстовым рядам кладки, а другие им параллельны. Невыполнение этого правила приводит к расклиниванию рядов или скалыванию частей камня.</a:t>
            </a:r>
          </a:p>
        </p:txBody>
      </p:sp>
      <p:sp>
        <p:nvSpPr>
          <p:cNvPr id="6" name="Прямоугольник 5"/>
          <p:cNvSpPr/>
          <p:nvPr/>
        </p:nvSpPr>
        <p:spPr>
          <a:xfrm>
            <a:off x="5072066" y="3571876"/>
            <a:ext cx="3786214" cy="707886"/>
          </a:xfrm>
          <a:prstGeom prst="rect">
            <a:avLst/>
          </a:prstGeom>
        </p:spPr>
        <p:txBody>
          <a:bodyPr wrap="square">
            <a:spAutoFit/>
          </a:bodyPr>
          <a:lstStyle/>
          <a:p>
            <a:r>
              <a:rPr lang="ru-RU" sz="2000" dirty="0" smtClean="0"/>
              <a:t>А- наружная поверхность, В-клинья, Г- соседние </a:t>
            </a:r>
            <a:r>
              <a:rPr lang="ru-RU" sz="2000" dirty="0"/>
              <a:t>камни</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14282" y="285728"/>
            <a:ext cx="3857652" cy="5401479"/>
          </a:xfrm>
          <a:prstGeom prst="rect">
            <a:avLst/>
          </a:prstGeom>
        </p:spPr>
        <p:txBody>
          <a:bodyPr wrap="square">
            <a:spAutoFit/>
          </a:bodyPr>
          <a:lstStyle/>
          <a:p>
            <a:pPr>
              <a:buFont typeface="Arial" pitchFamily="34" charset="0"/>
              <a:buChar char="•"/>
            </a:pPr>
            <a:r>
              <a:rPr lang="ru-RU" sz="2300" dirty="0">
                <a:latin typeface="Arial" pitchFamily="34" charset="0"/>
                <a:cs typeface="Arial" pitchFamily="34" charset="0"/>
              </a:rPr>
              <a:t> Третье правило предусматривает перевязку вертикальных швов, исключающую совпадения в смежных рядах кладки поперечных и продольных швов. При несоблюдении этого правила кладка окажется разрезанной на отдельные столбики, которые из-за продольного изгиба будут деформироваться, что приведет к разрушению конструкции</a:t>
            </a:r>
            <a:r>
              <a:rPr lang="ru-RU" sz="2300" dirty="0" smtClean="0">
                <a:latin typeface="Arial" pitchFamily="34" charset="0"/>
                <a:cs typeface="Arial" pitchFamily="34" charset="0"/>
              </a:rPr>
              <a:t>.</a:t>
            </a:r>
            <a:r>
              <a:rPr lang="ru-RU" sz="2300" dirty="0">
                <a:latin typeface="Arial" pitchFamily="34" charset="0"/>
                <a:cs typeface="Arial" pitchFamily="34" charset="0"/>
              </a:rPr>
              <a:t> </a:t>
            </a:r>
          </a:p>
        </p:txBody>
      </p:sp>
      <p:pic>
        <p:nvPicPr>
          <p:cNvPr id="20482" name="Picture 2" descr="Кладка без перевязки швов."/>
          <p:cNvPicPr>
            <a:picLocks noChangeAspect="1" noChangeArrowheads="1"/>
          </p:cNvPicPr>
          <p:nvPr/>
        </p:nvPicPr>
        <p:blipFill>
          <a:blip r:embed="rId2" cstate="print"/>
          <a:srcRect/>
          <a:stretch>
            <a:fillRect/>
          </a:stretch>
        </p:blipFill>
        <p:spPr bwMode="auto">
          <a:xfrm>
            <a:off x="4500562" y="1142984"/>
            <a:ext cx="4071966" cy="2891097"/>
          </a:xfrm>
          <a:prstGeom prst="rect">
            <a:avLst/>
          </a:prstGeom>
          <a:noFill/>
        </p:spPr>
      </p:pic>
      <p:sp>
        <p:nvSpPr>
          <p:cNvPr id="8" name="Прямоугольник 7"/>
          <p:cNvSpPr/>
          <p:nvPr/>
        </p:nvSpPr>
        <p:spPr>
          <a:xfrm>
            <a:off x="4500562" y="4143380"/>
            <a:ext cx="4000528" cy="430887"/>
          </a:xfrm>
          <a:prstGeom prst="rect">
            <a:avLst/>
          </a:prstGeom>
        </p:spPr>
        <p:txBody>
          <a:bodyPr wrap="square">
            <a:spAutoFit/>
          </a:bodyPr>
          <a:lstStyle/>
          <a:p>
            <a:pPr algn="ctr"/>
            <a:r>
              <a:rPr lang="ru-RU" sz="2200" dirty="0">
                <a:solidFill>
                  <a:srgbClr val="FF0000"/>
                </a:solidFill>
                <a:latin typeface="Arial" pitchFamily="34" charset="0"/>
                <a:cs typeface="Arial" pitchFamily="34" charset="0"/>
              </a:rPr>
              <a:t>Кладка без </a:t>
            </a:r>
            <a:r>
              <a:rPr lang="ru-RU" sz="2200" dirty="0" smtClean="0">
                <a:solidFill>
                  <a:srgbClr val="FF0000"/>
                </a:solidFill>
                <a:latin typeface="Arial" pitchFamily="34" charset="0"/>
                <a:cs typeface="Arial" pitchFamily="34" charset="0"/>
              </a:rPr>
              <a:t>перевязки </a:t>
            </a:r>
            <a:r>
              <a:rPr lang="ru-RU" sz="2200" dirty="0">
                <a:solidFill>
                  <a:srgbClr val="FF0000"/>
                </a:solidFill>
                <a:latin typeface="Arial" pitchFamily="34" charset="0"/>
                <a:cs typeface="Arial" pitchFamily="34" charset="0"/>
              </a:rPr>
              <a:t>швов.</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14282" y="214291"/>
            <a:ext cx="8929718" cy="5262979"/>
          </a:xfrm>
          <a:prstGeom prst="rect">
            <a:avLst/>
          </a:prstGeom>
        </p:spPr>
        <p:txBody>
          <a:bodyPr wrap="square">
            <a:spAutoFit/>
          </a:bodyPr>
          <a:lstStyle/>
          <a:p>
            <a:r>
              <a:rPr lang="ru-RU" sz="2400" dirty="0" smtClean="0">
                <a:latin typeface="Arial" pitchFamily="34" charset="0"/>
                <a:cs typeface="Arial" pitchFamily="34" charset="0"/>
              </a:rPr>
              <a:t>Чтобы избежать этого, поперечные и продольные швы в граничащих друг с другом</a:t>
            </a:r>
          </a:p>
          <a:p>
            <a:r>
              <a:rPr lang="ru-RU" sz="2400" dirty="0" smtClean="0">
                <a:latin typeface="Arial" pitchFamily="34" charset="0"/>
                <a:cs typeface="Arial" pitchFamily="34" charset="0"/>
              </a:rPr>
              <a:t> горизонтальных рядах </a:t>
            </a:r>
          </a:p>
          <a:p>
            <a:r>
              <a:rPr lang="ru-RU" sz="2400" dirty="0" smtClean="0">
                <a:latin typeface="Arial" pitchFamily="34" charset="0"/>
                <a:cs typeface="Arial" pitchFamily="34" charset="0"/>
              </a:rPr>
              <a:t>перевязывают камнями </a:t>
            </a:r>
          </a:p>
          <a:p>
            <a:r>
              <a:rPr lang="ru-RU" sz="2400" dirty="0" smtClean="0">
                <a:latin typeface="Arial" pitchFamily="34" charset="0"/>
                <a:cs typeface="Arial" pitchFamily="34" charset="0"/>
              </a:rPr>
              <a:t>вышележащего ряда, </a:t>
            </a:r>
          </a:p>
          <a:p>
            <a:r>
              <a:rPr lang="ru-RU" sz="2400" dirty="0" smtClean="0">
                <a:latin typeface="Arial" pitchFamily="34" charset="0"/>
                <a:cs typeface="Arial" pitchFamily="34" charset="0"/>
              </a:rPr>
              <a:t>Сдвигая их на половину или</a:t>
            </a:r>
          </a:p>
          <a:p>
            <a:r>
              <a:rPr lang="ru-RU" sz="2400" dirty="0" smtClean="0">
                <a:latin typeface="Arial" pitchFamily="34" charset="0"/>
                <a:cs typeface="Arial" pitchFamily="34" charset="0"/>
              </a:rPr>
              <a:t> на четверть длины </a:t>
            </a:r>
          </a:p>
          <a:p>
            <a:r>
              <a:rPr lang="ru-RU" sz="2400" dirty="0" smtClean="0">
                <a:latin typeface="Arial" pitchFamily="34" charset="0"/>
                <a:cs typeface="Arial" pitchFamily="34" charset="0"/>
              </a:rPr>
              <a:t>относительно камней</a:t>
            </a:r>
          </a:p>
          <a:p>
            <a:r>
              <a:rPr lang="ru-RU" sz="2400" dirty="0" smtClean="0">
                <a:latin typeface="Arial" pitchFamily="34" charset="0"/>
                <a:cs typeface="Arial" pitchFamily="34" charset="0"/>
              </a:rPr>
              <a:t> нижележащего ряда .</a:t>
            </a:r>
          </a:p>
          <a:p>
            <a:r>
              <a:rPr lang="ru-RU" sz="2400" dirty="0" smtClean="0">
                <a:latin typeface="Arial" pitchFamily="34" charset="0"/>
                <a:cs typeface="Arial" pitchFamily="34" charset="0"/>
              </a:rPr>
              <a:t>В этом случае нагрузка </a:t>
            </a:r>
          </a:p>
          <a:p>
            <a:r>
              <a:rPr lang="ru-RU" sz="2400" dirty="0" smtClean="0">
                <a:latin typeface="Arial" pitchFamily="34" charset="0"/>
                <a:cs typeface="Arial" pitchFamily="34" charset="0"/>
              </a:rPr>
              <a:t>Будет распределяться равномерно</a:t>
            </a:r>
          </a:p>
          <a:p>
            <a:r>
              <a:rPr lang="ru-RU" sz="2400" dirty="0" smtClean="0">
                <a:latin typeface="Arial" pitchFamily="34" charset="0"/>
                <a:cs typeface="Arial" pitchFamily="34" charset="0"/>
              </a:rPr>
              <a:t> на всю массу кладки. Таким образом, плоскости вертикальной разрезки каждого ряда должны быть сдвинуты относительно плоскостей, граничащих с ними рядов.</a:t>
            </a:r>
            <a:endParaRPr lang="ru-RU" sz="2400" dirty="0">
              <a:latin typeface="Arial" pitchFamily="34" charset="0"/>
              <a:cs typeface="Arial" pitchFamily="34" charset="0"/>
            </a:endParaRPr>
          </a:p>
        </p:txBody>
      </p:sp>
      <p:pic>
        <p:nvPicPr>
          <p:cNvPr id="5" name="Picture 4" descr="Кладка с перевязкой швов."/>
          <p:cNvPicPr>
            <a:picLocks noChangeAspect="1" noChangeArrowheads="1"/>
          </p:cNvPicPr>
          <p:nvPr/>
        </p:nvPicPr>
        <p:blipFill>
          <a:blip r:embed="rId2" cstate="print"/>
          <a:srcRect/>
          <a:stretch>
            <a:fillRect/>
          </a:stretch>
        </p:blipFill>
        <p:spPr bwMode="auto">
          <a:xfrm>
            <a:off x="4357686" y="857232"/>
            <a:ext cx="4503296" cy="2214578"/>
          </a:xfrm>
          <a:prstGeom prst="rect">
            <a:avLst/>
          </a:prstGeom>
          <a:noFill/>
        </p:spPr>
      </p:pic>
      <p:sp>
        <p:nvSpPr>
          <p:cNvPr id="6" name="Прямоугольник 5"/>
          <p:cNvSpPr/>
          <p:nvPr/>
        </p:nvSpPr>
        <p:spPr>
          <a:xfrm>
            <a:off x="4572000" y="3143248"/>
            <a:ext cx="3754426" cy="430887"/>
          </a:xfrm>
          <a:prstGeom prst="rect">
            <a:avLst/>
          </a:prstGeom>
        </p:spPr>
        <p:txBody>
          <a:bodyPr wrap="none">
            <a:spAutoFit/>
          </a:bodyPr>
          <a:lstStyle/>
          <a:p>
            <a:pPr algn="ctr"/>
            <a:r>
              <a:rPr lang="ru-RU" sz="2200" dirty="0" smtClean="0">
                <a:solidFill>
                  <a:srgbClr val="FF0000"/>
                </a:solidFill>
                <a:latin typeface="Arial" pitchFamily="34" charset="0"/>
                <a:cs typeface="Arial" pitchFamily="34" charset="0"/>
              </a:rPr>
              <a:t>Кладка с перевязкой швов.</a:t>
            </a:r>
            <a:endParaRPr lang="ru-RU" sz="2200"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129</TotalTime>
  <Words>775</Words>
  <Application>Microsoft Office PowerPoint</Application>
  <PresentationFormat>Экран (4:3)</PresentationFormat>
  <Paragraphs>71</Paragraphs>
  <Slides>13</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13</vt:i4>
      </vt:variant>
    </vt:vector>
  </HeadingPairs>
  <TitlesOfParts>
    <vt:vector size="17" baseType="lpstr">
      <vt:lpstr>Arial</vt:lpstr>
      <vt:lpstr>Calibri</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Таким образом необходимо знать: 1. Назначение каменных работ: возведение фундаментов, возведение несущих и ограждающих конструкций, декоративная отделка. 2. Правила разрезки каменной кладки: кладку выполняют плоскими рядами, перпендикулярными действующей силе, продольные и поперечные вертикальные швы в кладке не должны быть сквозными по высоте конструкции, плоскости вертикальной разрезки кладки соседних рядов должны быть сдвинуты. 3. Основные применяемые системы перевязки швов при кладке стен из кирпича: однорядная, многорядная, четырехрядная. 4. Кладку стен с облицовкой из кирпича и камнями правильной формы применяют для: оформления фасадов уникальных зданий и объектов массового строительства, внутренних стен вестибюлей, замены трудоемкой штукатурки. 5. В связи с требованиями по теплозащите наружные стены выполняют  в виде конструктивных схем: массив, массив с утеплением внутри стены, массив с утеплением на поверхности стены. 6. Преимущества многорядной кладки над однорядной: наружные версты укладывают в 1,3 раза меньше целого кирпича, для кладки не требуются кирпичи-трехчетвертки, используют любой бой кирпича для забутки. 7. В зависимости от вида применяемого камня различают, виды кладки: бутовую, сплошную кирпичную, мелкоблочную. 8. У строительных камней, имеющих форму параллелепипеда, грани называются: постелью, ложком, тычком. 9. В зависимости от пластичности раствора и требований к качеству, способы кирпичной кладки: вприжим, вприсык,  вполуприсык. 10. Армирование каменной кладки производится по расчету в несущих конструкциях с целью увеличения их: прочности, сейсмостойкости, монолитности.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Kristina</dc:creator>
  <cp:lastModifiedBy>RePack by Diakov</cp:lastModifiedBy>
  <cp:revision>18</cp:revision>
  <dcterms:created xsi:type="dcterms:W3CDTF">2013-12-03T12:04:06Z</dcterms:created>
  <dcterms:modified xsi:type="dcterms:W3CDTF">2021-10-04T08:54:40Z</dcterms:modified>
</cp:coreProperties>
</file>